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5kIuqN00dAT+lcalx07KOQFKW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5195054c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5195054c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5195054c6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5195054c6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5195054c6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g5195054c6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5195054c6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5195054c6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Google Shape;13;p28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8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8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8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8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8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8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8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8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8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8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8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8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8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Google Shape;33;p2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8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8"/>
          <p:cNvSpPr txBox="1"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  <a:defRPr sz="54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 b="0">
                <a:solidFill>
                  <a:srgbClr val="FFFE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3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2" name="Google Shape;272;p39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9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9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9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9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9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9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9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9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9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9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9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9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9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9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9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9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9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9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9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9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9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94" name="Google Shape;294;p3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9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body" idx="1"/>
          </p:nvPr>
        </p:nvSpPr>
        <p:spPr>
          <a:xfrm rot="5400000">
            <a:off x="5618955" y="285746"/>
            <a:ext cx="5257090" cy="627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40"/>
          <p:cNvGrpSpPr/>
          <p:nvPr/>
        </p:nvGrpSpPr>
        <p:grpSpPr>
          <a:xfrm flipH="1">
            <a:off x="-1" y="0"/>
            <a:ext cx="12584114" cy="6853238"/>
            <a:chOff x="-417513" y="0"/>
            <a:chExt cx="12584114" cy="6853238"/>
          </a:xfrm>
        </p:grpSpPr>
        <p:sp>
          <p:nvSpPr>
            <p:cNvPr id="304" name="Google Shape;304;p40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40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326" name="Google Shape;326;p40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40"/>
          <p:cNvSpPr txBox="1">
            <a:spLocks noGrp="1"/>
          </p:cNvSpPr>
          <p:nvPr>
            <p:ph type="title"/>
          </p:nvPr>
        </p:nvSpPr>
        <p:spPr>
          <a:xfrm rot="5400000">
            <a:off x="8329814" y="1827548"/>
            <a:ext cx="2456442" cy="350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0"/>
          <p:cNvSpPr txBox="1">
            <a:spLocks noGrp="1"/>
          </p:cNvSpPr>
          <p:nvPr>
            <p:ph type="body" idx="1"/>
          </p:nvPr>
        </p:nvSpPr>
        <p:spPr>
          <a:xfrm rot="5400000">
            <a:off x="1308406" y="292784"/>
            <a:ext cx="5257303" cy="626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331" name="Google Shape;331;p40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0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0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42" name="Google Shape;342;p34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34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64" name="Google Shape;364;p3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34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4"/>
          <p:cNvSpPr txBox="1">
            <a:spLocks noGrp="1"/>
          </p:cNvSpPr>
          <p:nvPr>
            <p:ph type="body" idx="1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369" name="Google Shape;369;p34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4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4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Google Shape;43;p29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9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9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9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9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9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9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9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9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9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9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9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9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9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9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9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9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9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9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9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9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5" name="Google Shape;65;p2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9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0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Google Shape;75;p30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0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0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0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0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0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0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0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0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0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0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0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0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0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0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0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0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0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5" name="Google Shape;95;p30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0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30"/>
          <p:cNvSpPr txBox="1"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  <a:defRPr sz="44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3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9" name="Google Shape;109;p32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2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2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2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2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2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2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2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2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2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2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32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129" name="Google Shape;129;p32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2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2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32"/>
          <p:cNvSpPr>
            <a:spLocks noGrp="1"/>
          </p:cNvSpPr>
          <p:nvPr>
            <p:ph type="pic" idx="2"/>
          </p:nvPr>
        </p:nvSpPr>
        <p:spPr>
          <a:xfrm>
            <a:off x="7543510" y="0"/>
            <a:ext cx="464849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  <a:defRPr sz="36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885443" y="3545012"/>
            <a:ext cx="5776646" cy="127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5942203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5828377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35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0" name="Google Shape;140;p35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5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5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5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5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5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5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5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5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5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5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5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5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5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5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5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5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5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5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5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5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5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2" name="Google Shape;162;p35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5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35"/>
          <p:cNvSpPr txBox="1"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>
            <a:off x="5120878" y="803187"/>
            <a:ext cx="6269591" cy="238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body" idx="2"/>
          </p:nvPr>
        </p:nvSpPr>
        <p:spPr>
          <a:xfrm>
            <a:off x="5118447" y="3672162"/>
            <a:ext cx="6272022" cy="23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3" name="Google Shape;173;p36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6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6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6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6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6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6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6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6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6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6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6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6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6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6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6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6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6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6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6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6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3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95" name="Google Shape;195;p36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6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2"/>
          </p:nvPr>
        </p:nvSpPr>
        <p:spPr>
          <a:xfrm>
            <a:off x="5125305" y="1488985"/>
            <a:ext cx="6264350" cy="169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3"/>
          </p:nvPr>
        </p:nvSpPr>
        <p:spPr>
          <a:xfrm>
            <a:off x="5118653" y="3665887"/>
            <a:ext cx="626441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4"/>
          </p:nvPr>
        </p:nvSpPr>
        <p:spPr>
          <a:xfrm>
            <a:off x="5118447" y="4351687"/>
            <a:ext cx="6265588" cy="17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37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8" name="Google Shape;208;p37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7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7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7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7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7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7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7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7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7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7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7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7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37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0" name="Google Shape;230;p3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7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39" name="Google Shape;239;p38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3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61" name="Google Shape;261;p38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/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  <a:defRPr sz="32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body" idx="1"/>
          </p:nvPr>
        </p:nvSpPr>
        <p:spPr>
          <a:xfrm>
            <a:off x="5109983" y="802809"/>
            <a:ext cx="6275035" cy="524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2"/>
          </p:nvPr>
        </p:nvSpPr>
        <p:spPr>
          <a:xfrm>
            <a:off x="888631" y="3580186"/>
            <a:ext cx="3501197" cy="122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FFFEF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33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263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24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33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263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24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xh-bkiv_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"/>
          <p:cNvSpPr txBox="1"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</a:pPr>
            <a:r>
              <a:rPr lang="pt-BR"/>
              <a:t>Vírus</a:t>
            </a:r>
            <a:endParaRPr/>
          </a:p>
        </p:txBody>
      </p:sp>
      <p:sp>
        <p:nvSpPr>
          <p:cNvPr id="377" name="Google Shape;377;p1"/>
          <p:cNvSpPr txBox="1"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0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</a:pPr>
            <a:r>
              <a:rPr lang="pt-BR" sz="3600"/>
              <a:t>O que as doenças do slide anterior tinham em comum?</a:t>
            </a:r>
            <a:endParaRPr/>
          </a:p>
        </p:txBody>
      </p:sp>
      <p:sp>
        <p:nvSpPr>
          <p:cNvPr id="514" name="Google Shape;514;p10"/>
          <p:cNvSpPr txBox="1">
            <a:spLocks noGrp="1"/>
          </p:cNvSpPr>
          <p:nvPr>
            <p:ph type="body" idx="1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840"/>
              <a:buNone/>
            </a:pPr>
            <a:r>
              <a:rPr lang="pt-BR" sz="4400"/>
              <a:t>Todas são preveníveis através de </a:t>
            </a:r>
            <a:r>
              <a:rPr lang="pt-BR" sz="4400" u="sng"/>
              <a:t>vacinas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520" name="Google Shape;520;p11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21" name="Google Shape;521;p11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14901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542" name="Google Shape;542;p11"/>
          <p:cNvSpPr txBox="1"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>
                <a:solidFill>
                  <a:schemeClr val="dk1"/>
                </a:solidFill>
              </a:rPr>
              <a:t>O que são vacinas?</a:t>
            </a:r>
            <a:endParaRPr/>
          </a:p>
        </p:txBody>
      </p:sp>
      <p:grpSp>
        <p:nvGrpSpPr>
          <p:cNvPr id="543" name="Google Shape;543;p11"/>
          <p:cNvGrpSpPr/>
          <p:nvPr/>
        </p:nvGrpSpPr>
        <p:grpSpPr>
          <a:xfrm>
            <a:off x="1398001" y="2511595"/>
            <a:ext cx="9396000" cy="3134229"/>
            <a:chOff x="590279" y="520619"/>
            <a:chExt cx="9396000" cy="3134229"/>
          </a:xfrm>
        </p:grpSpPr>
        <p:sp>
          <p:nvSpPr>
            <p:cNvPr id="544" name="Google Shape;544;p11"/>
            <p:cNvSpPr/>
            <p:nvPr/>
          </p:nvSpPr>
          <p:spPr>
            <a:xfrm>
              <a:off x="1778279" y="520619"/>
              <a:ext cx="1944000" cy="1944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590279" y="2934848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 txBox="1"/>
            <p:nvPr/>
          </p:nvSpPr>
          <p:spPr>
            <a:xfrm>
              <a:off x="590279" y="2934848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ckwell"/>
                <a:buNone/>
              </a:pPr>
              <a:r>
                <a:rPr lang="pt-BR" sz="16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Vacinas são feitas de partes do patógeno ou do próprio patógeno (que se encontra muito enfraquecido)</a:t>
              </a:r>
              <a:endParaRPr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6854279" y="520619"/>
              <a:ext cx="1944000" cy="1944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5666279" y="2934848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 txBox="1"/>
            <p:nvPr/>
          </p:nvSpPr>
          <p:spPr>
            <a:xfrm>
              <a:off x="5666279" y="2934848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ckwell"/>
                <a:buNone/>
              </a:pPr>
              <a:r>
                <a:rPr lang="pt-BR" sz="16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Elas servem de “treineiro” para o seu sistema imune, ou seja, quando você encontrar a ameaça real, você já estará preparado </a:t>
              </a:r>
              <a:endParaRPr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2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555" name="Google Shape;555;p12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56" name="Google Shape;556;p12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71" name="Google Shape;571;p12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72" name="Google Shape;572;p12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73" name="Google Shape;573;p12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74" name="Google Shape;574;p12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75" name="Google Shape;575;p12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76" name="Google Shape;576;p12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577" name="Google Shape;577;p12"/>
          <p:cNvSpPr/>
          <p:nvPr/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8" name="Google Shape;578;p12"/>
          <p:cNvSpPr/>
          <p:nvPr/>
        </p:nvSpPr>
        <p:spPr>
          <a:xfrm rot="10800000">
            <a:off x="3602131" y="5546507"/>
            <a:ext cx="315988" cy="2724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9" name="Google Shape;579;p12"/>
          <p:cNvSpPr/>
          <p:nvPr/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0" name="Google Shape;580;p12"/>
          <p:cNvSpPr txBox="1"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500"/>
              <a:buFont typeface="Calibri"/>
              <a:buNone/>
            </a:pPr>
            <a:r>
              <a:rPr lang="pt-BR" sz="2500"/>
              <a:t>Já eliminamos uma doença através da vacinação</a:t>
            </a:r>
            <a:endParaRPr/>
          </a:p>
        </p:txBody>
      </p:sp>
      <p:sp>
        <p:nvSpPr>
          <p:cNvPr id="581" name="Google Shape;581;p12"/>
          <p:cNvSpPr txBox="1">
            <a:spLocks noGrp="1"/>
          </p:cNvSpPr>
          <p:nvPr>
            <p:ph type="body" idx="1"/>
          </p:nvPr>
        </p:nvSpPr>
        <p:spPr>
          <a:xfrm>
            <a:off x="873102" y="2789239"/>
            <a:ext cx="5768442" cy="268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60"/>
              <a:buChar char="▪"/>
            </a:pPr>
            <a:r>
              <a:rPr lang="pt-BR" sz="1600">
                <a:solidFill>
                  <a:srgbClr val="FFFFFE"/>
                </a:solidFill>
              </a:rPr>
              <a:t>A varíola foi eliminada no século passado, em 1978</a:t>
            </a:r>
            <a:endParaRPr/>
          </a:p>
          <a:p>
            <a:pPr marL="228600" lvl="0" indent="-116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</a:pPr>
            <a:endParaRPr sz="1600">
              <a:solidFill>
                <a:srgbClr val="FFFFFE"/>
              </a:solidFill>
            </a:endParaRPr>
          </a:p>
          <a:p>
            <a:pPr marL="228600" lvl="0" indent="-116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</a:pPr>
            <a:endParaRPr sz="1600">
              <a:solidFill>
                <a:srgbClr val="FFFFFE"/>
              </a:solidFill>
            </a:endParaRPr>
          </a:p>
        </p:txBody>
      </p:sp>
      <p:pic>
        <p:nvPicPr>
          <p:cNvPr id="582" name="Google Shape;582;p12" descr="Uma imagem contendo pesso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803" r="3" b="2057"/>
          <a:stretch/>
        </p:blipFill>
        <p:spPr>
          <a:xfrm>
            <a:off x="7549862" y="227"/>
            <a:ext cx="4119563" cy="6086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3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88" name="Google Shape;588;p13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13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08" name="Google Shape;608;p13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13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612" name="Google Shape;612;p13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13" name="Google Shape;613;p13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632" name="Google Shape;632;p13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633" name="Google Shape;633;p13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635" name="Google Shape;635;p13"/>
          <p:cNvSpPr txBox="1"/>
          <p:nvPr/>
        </p:nvSpPr>
        <p:spPr>
          <a:xfrm>
            <a:off x="1352392" y="248556"/>
            <a:ext cx="8672295" cy="72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RESUMO, VOCÊ VACINADO: </a:t>
            </a:r>
            <a:endParaRPr/>
          </a:p>
        </p:txBody>
      </p:sp>
      <p:sp>
        <p:nvSpPr>
          <p:cNvPr id="636" name="Google Shape;636;p13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37" name="Google Shape;637;p13" descr="Uma imagem contendo captura de tel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20794"/>
          <a:stretch/>
        </p:blipFill>
        <p:spPr>
          <a:xfrm>
            <a:off x="2379441" y="1346402"/>
            <a:ext cx="7427374" cy="23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13"/>
          <p:cNvSpPr txBox="1"/>
          <p:nvPr/>
        </p:nvSpPr>
        <p:spPr>
          <a:xfrm>
            <a:off x="1758950" y="4133555"/>
            <a:ext cx="8672295" cy="72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Suas definições de vírus foram atualizadas!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14" descr="Homem com benga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090" y="28218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4" descr="Bebê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0490" y="2821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4"/>
          <p:cNvSpPr txBox="1"/>
          <p:nvPr/>
        </p:nvSpPr>
        <p:spPr>
          <a:xfrm>
            <a:off x="2310581" y="344129"/>
            <a:ext cx="72267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Eu sou a única pessoa beneficiada se eu tomar minhas vacinas?</a:t>
            </a:r>
            <a:endParaRPr/>
          </a:p>
        </p:txBody>
      </p:sp>
      <p:sp>
        <p:nvSpPr>
          <p:cNvPr id="646" name="Google Shape;646;p14"/>
          <p:cNvSpPr txBox="1"/>
          <p:nvPr/>
        </p:nvSpPr>
        <p:spPr>
          <a:xfrm>
            <a:off x="4747576" y="1536797"/>
            <a:ext cx="1903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Não!</a:t>
            </a:r>
            <a:endParaRPr/>
          </a:p>
        </p:txBody>
      </p:sp>
      <p:pic>
        <p:nvPicPr>
          <p:cNvPr id="647" name="Google Shape;647;p14" descr="Mulher com bengal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3290" y="29718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4" descr="Uma imagem contendo edifício, ao ar livre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5849" y="2832042"/>
            <a:ext cx="542881" cy="985656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14"/>
          <p:cNvSpPr/>
          <p:nvPr/>
        </p:nvSpPr>
        <p:spPr>
          <a:xfrm>
            <a:off x="1330560" y="3108636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0" name="Google Shape;650;p14"/>
          <p:cNvSpPr/>
          <p:nvPr/>
        </p:nvSpPr>
        <p:spPr>
          <a:xfrm>
            <a:off x="1493476" y="3848883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1" name="Google Shape;651;p14"/>
          <p:cNvSpPr/>
          <p:nvPr/>
        </p:nvSpPr>
        <p:spPr>
          <a:xfrm>
            <a:off x="2333354" y="2273297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2" name="Google Shape;652;p14"/>
          <p:cNvSpPr/>
          <p:nvPr/>
        </p:nvSpPr>
        <p:spPr>
          <a:xfrm>
            <a:off x="3270390" y="3060815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3" name="Google Shape;653;p14"/>
          <p:cNvSpPr/>
          <p:nvPr/>
        </p:nvSpPr>
        <p:spPr>
          <a:xfrm>
            <a:off x="1998472" y="3477381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4" name="Google Shape;654;p14"/>
          <p:cNvSpPr/>
          <p:nvPr/>
        </p:nvSpPr>
        <p:spPr>
          <a:xfrm>
            <a:off x="2092313" y="4306083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5" name="Google Shape;655;p14"/>
          <p:cNvSpPr/>
          <p:nvPr/>
        </p:nvSpPr>
        <p:spPr>
          <a:xfrm>
            <a:off x="2972778" y="2397791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6" name="Google Shape;656;p14"/>
          <p:cNvSpPr/>
          <p:nvPr/>
        </p:nvSpPr>
        <p:spPr>
          <a:xfrm>
            <a:off x="1626636" y="2433301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7" name="Google Shape;657;p14"/>
          <p:cNvSpPr/>
          <p:nvPr/>
        </p:nvSpPr>
        <p:spPr>
          <a:xfrm>
            <a:off x="3301995" y="3689077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8" name="Google Shape;658;p14"/>
          <p:cNvSpPr/>
          <p:nvPr/>
        </p:nvSpPr>
        <p:spPr>
          <a:xfrm>
            <a:off x="2558844" y="3755303"/>
            <a:ext cx="466531" cy="471397"/>
          </a:xfrm>
          <a:prstGeom prst="ellipse">
            <a:avLst/>
          </a:prstGeom>
          <a:solidFill>
            <a:srgbClr val="F2F2F2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9" name="Google Shape;659;p14"/>
          <p:cNvSpPr/>
          <p:nvPr/>
        </p:nvSpPr>
        <p:spPr>
          <a:xfrm>
            <a:off x="2107989" y="2935828"/>
            <a:ext cx="466531" cy="471397"/>
          </a:xfrm>
          <a:prstGeom prst="ellipse">
            <a:avLst/>
          </a:prstGeom>
          <a:solidFill>
            <a:srgbClr val="F2F2F2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60" name="Google Shape;660;p14"/>
          <p:cNvSpPr/>
          <p:nvPr/>
        </p:nvSpPr>
        <p:spPr>
          <a:xfrm>
            <a:off x="2666384" y="3155984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61" name="Google Shape;661;p14"/>
          <p:cNvSpPr/>
          <p:nvPr/>
        </p:nvSpPr>
        <p:spPr>
          <a:xfrm>
            <a:off x="2791133" y="4290405"/>
            <a:ext cx="466531" cy="471397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62" name="Google Shape;66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9746" y="1056545"/>
            <a:ext cx="1242331" cy="1242331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4"/>
          <p:cNvSpPr txBox="1"/>
          <p:nvPr/>
        </p:nvSpPr>
        <p:spPr>
          <a:xfrm>
            <a:off x="1330560" y="4982547"/>
            <a:ext cx="27002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Imunidade de manada/coletiva</a:t>
            </a:r>
            <a:endParaRPr/>
          </a:p>
        </p:txBody>
      </p:sp>
      <p:cxnSp>
        <p:nvCxnSpPr>
          <p:cNvPr id="664" name="Google Shape;664;p14"/>
          <p:cNvCxnSpPr>
            <a:stCxn id="658" idx="6"/>
            <a:endCxn id="643" idx="1"/>
          </p:cNvCxnSpPr>
          <p:nvPr/>
        </p:nvCxnSpPr>
        <p:spPr>
          <a:xfrm rot="10800000" flipH="1">
            <a:off x="3025375" y="3279102"/>
            <a:ext cx="4530600" cy="711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5" name="Google Shape;665;p14"/>
          <p:cNvSpPr txBox="1"/>
          <p:nvPr/>
        </p:nvSpPr>
        <p:spPr>
          <a:xfrm>
            <a:off x="7350265" y="4209187"/>
            <a:ext cx="281784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Pessoas que por alguma razão não podem tomar vacina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822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5"/>
          <p:cNvSpPr txBox="1"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</a:pPr>
            <a:r>
              <a:rPr lang="pt-BR"/>
              <a:t>Desafios para a produção de vacinas</a:t>
            </a:r>
            <a:endParaRPr/>
          </a:p>
        </p:txBody>
      </p:sp>
      <p:sp>
        <p:nvSpPr>
          <p:cNvPr id="671" name="Google Shape;671;p15"/>
          <p:cNvSpPr txBox="1"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6"/>
          <p:cNvSpPr/>
          <p:nvPr/>
        </p:nvSpPr>
        <p:spPr>
          <a:xfrm>
            <a:off x="0" y="-1"/>
            <a:ext cx="12192000" cy="68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677" name="Google Shape;677;p1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78" name="Google Shape;678;p16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34901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16"/>
          <p:cNvSpPr/>
          <p:nvPr/>
        </p:nvSpPr>
        <p:spPr>
          <a:xfrm>
            <a:off x="1923665" y="0"/>
            <a:ext cx="10268336" cy="68692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00" name="Google Shape;700;p16"/>
          <p:cNvSpPr txBox="1">
            <a:spLocks noGrp="1"/>
          </p:cNvSpPr>
          <p:nvPr>
            <p:ph type="title"/>
          </p:nvPr>
        </p:nvSpPr>
        <p:spPr>
          <a:xfrm>
            <a:off x="2754394" y="329122"/>
            <a:ext cx="6230857" cy="123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pt-BR" sz="3600">
                <a:solidFill>
                  <a:schemeClr val="accent1"/>
                </a:solidFill>
              </a:rPr>
              <a:t>DNA ou RNA : Faz diferença?</a:t>
            </a:r>
            <a:endParaRPr/>
          </a:p>
        </p:txBody>
      </p:sp>
      <p:sp>
        <p:nvSpPr>
          <p:cNvPr id="701" name="Google Shape;701;p16"/>
          <p:cNvSpPr/>
          <p:nvPr/>
        </p:nvSpPr>
        <p:spPr>
          <a:xfrm rot="5400000">
            <a:off x="1797903" y="954813"/>
            <a:ext cx="300774" cy="2592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02" name="Google Shape;702;p16"/>
          <p:cNvSpPr txBox="1">
            <a:spLocks noGrp="1"/>
          </p:cNvSpPr>
          <p:nvPr>
            <p:ph type="body" idx="1"/>
          </p:nvPr>
        </p:nvSpPr>
        <p:spPr>
          <a:xfrm>
            <a:off x="8432790" y="5234440"/>
            <a:ext cx="2984511" cy="86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96"/>
              <a:buNone/>
            </a:pPr>
            <a:r>
              <a:rPr lang="pt-BR" sz="1360"/>
              <a:t>Controle de cópia mais relaxado </a:t>
            </a:r>
            <a:br>
              <a:rPr lang="pt-BR" sz="1360"/>
            </a:br>
            <a:r>
              <a:rPr lang="pt-BR" sz="1360"/>
              <a:t>= </a:t>
            </a:r>
            <a:br>
              <a:rPr lang="pt-BR" sz="1360"/>
            </a:br>
            <a:r>
              <a:rPr lang="pt-BR" sz="1360"/>
              <a:t>muta muito</a:t>
            </a:r>
            <a:endParaRPr/>
          </a:p>
        </p:txBody>
      </p:sp>
      <p:pic>
        <p:nvPicPr>
          <p:cNvPr id="703" name="Google Shape;703;p16"/>
          <p:cNvPicPr preferRelativeResize="0"/>
          <p:nvPr/>
        </p:nvPicPr>
        <p:blipFill rotWithShape="1">
          <a:blip r:embed="rId3">
            <a:alphaModFix/>
          </a:blip>
          <a:srcRect l="-113" r="50436" b="3889"/>
          <a:stretch/>
        </p:blipFill>
        <p:spPr>
          <a:xfrm>
            <a:off x="2193540" y="1752022"/>
            <a:ext cx="3028361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6"/>
          <p:cNvPicPr preferRelativeResize="0"/>
          <p:nvPr/>
        </p:nvPicPr>
        <p:blipFill rotWithShape="1">
          <a:blip r:embed="rId3">
            <a:alphaModFix/>
          </a:blip>
          <a:srcRect l="49135" b="3034"/>
          <a:stretch/>
        </p:blipFill>
        <p:spPr>
          <a:xfrm>
            <a:off x="8330637" y="1821630"/>
            <a:ext cx="3100694" cy="3324923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16"/>
          <p:cNvSpPr txBox="1"/>
          <p:nvPr/>
        </p:nvSpPr>
        <p:spPr>
          <a:xfrm>
            <a:off x="2223503" y="1402121"/>
            <a:ext cx="2900803" cy="41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pt-BR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DNA</a:t>
            </a:r>
            <a:endParaRPr/>
          </a:p>
        </p:txBody>
      </p:sp>
      <p:sp>
        <p:nvSpPr>
          <p:cNvPr id="706" name="Google Shape;706;p16"/>
          <p:cNvSpPr txBox="1"/>
          <p:nvPr/>
        </p:nvSpPr>
        <p:spPr>
          <a:xfrm>
            <a:off x="8303281" y="1402121"/>
            <a:ext cx="2900803" cy="41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pt-BR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RNA</a:t>
            </a:r>
            <a:endParaRPr/>
          </a:p>
        </p:txBody>
      </p:sp>
      <p:sp>
        <p:nvSpPr>
          <p:cNvPr id="707" name="Google Shape;707;p16"/>
          <p:cNvSpPr txBox="1"/>
          <p:nvPr/>
        </p:nvSpPr>
        <p:spPr>
          <a:xfrm>
            <a:off x="2285615" y="1151730"/>
            <a:ext cx="2900803" cy="41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None/>
            </a:pPr>
            <a:r>
              <a:rPr lang="pt-BR" sz="148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Lembrando da aula anterior....</a:t>
            </a:r>
            <a:endParaRPr sz="148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08" name="Google Shape;708;p16"/>
          <p:cNvSpPr txBox="1"/>
          <p:nvPr/>
        </p:nvSpPr>
        <p:spPr>
          <a:xfrm>
            <a:off x="2398317" y="5300169"/>
            <a:ext cx="2984511" cy="86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None/>
            </a:pPr>
            <a:r>
              <a:rPr lang="pt-BR" sz="148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Controle de cópia bom </a:t>
            </a:r>
            <a:br>
              <a:rPr lang="pt-BR" sz="148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pt-BR" sz="148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= </a:t>
            </a:r>
            <a:br>
              <a:rPr lang="pt-BR" sz="148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pt-BR" sz="148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muta pouco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519" y="97282"/>
            <a:ext cx="8568816" cy="64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24"/>
          <p:cNvPicPr preferRelativeResize="0"/>
          <p:nvPr/>
        </p:nvPicPr>
        <p:blipFill rotWithShape="1">
          <a:blip r:embed="rId3">
            <a:alphaModFix/>
          </a:blip>
          <a:srcRect r="987"/>
          <a:stretch/>
        </p:blipFill>
        <p:spPr>
          <a:xfrm>
            <a:off x="1868897" y="104775"/>
            <a:ext cx="8799103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19062"/>
            <a:ext cx="8839200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rPr lang="pt-BR"/>
              <a:t>O que é um vírus?</a:t>
            </a:r>
            <a:endParaRPr/>
          </a:p>
        </p:txBody>
      </p:sp>
      <p:sp>
        <p:nvSpPr>
          <p:cNvPr id="383" name="Google Shape;383;p2"/>
          <p:cNvSpPr txBox="1">
            <a:spLocks noGrp="1"/>
          </p:cNvSpPr>
          <p:nvPr>
            <p:ph type="body" idx="1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▪"/>
            </a:pPr>
            <a:r>
              <a:rPr lang="pt-BR"/>
              <a:t>É um organismo unicelular extremamente pequeno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</a:pPr>
            <a:r>
              <a:rPr lang="pt-BR"/>
              <a:t>Ele precisa infectar outra célula para sobreviver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</a:pPr>
            <a:r>
              <a:rPr lang="pt-BR"/>
              <a:t>Pode ser um vírus de DNA ou de RNA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</a:pPr>
            <a:r>
              <a:rPr lang="pt-BR"/>
              <a:t>Possui sempre uma proteção feita de proteínas chamada </a:t>
            </a:r>
            <a:r>
              <a:rPr lang="pt-BR" u="sng"/>
              <a:t>capsídeo </a:t>
            </a:r>
            <a:r>
              <a:rPr lang="pt-BR"/>
              <a:t>e de vez em quando, um </a:t>
            </a:r>
            <a:r>
              <a:rPr lang="pt-BR" u="sng"/>
              <a:t>envelope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887" y="142875"/>
            <a:ext cx="8658225" cy="65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7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34" name="Google Shape;734;p17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17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754" name="Google Shape;754;p17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17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758" name="Google Shape;758;p17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9" name="Google Shape;759;p17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6862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7647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372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294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294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1764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1764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11764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11764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098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098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9803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7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779" name="Google Shape;779;p17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7"/>
          <p:cNvSpPr txBox="1">
            <a:spLocks noGrp="1"/>
          </p:cNvSpPr>
          <p:nvPr>
            <p:ph type="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</a:pPr>
            <a:r>
              <a:rPr lang="pt-BR" sz="5400"/>
              <a:t>E o nosso Sistema Imune?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1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8" name="Google Shape;788;p18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1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08" name="Google Shape;808;p1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18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812" name="Google Shape;812;p1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3" name="Google Shape;813;p18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34901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34901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" name="Google Shape;832;p18"/>
          <p:cNvSpPr txBox="1">
            <a:spLocks noGrp="1"/>
          </p:cNvSpPr>
          <p:nvPr>
            <p:ph type="body" idx="1"/>
          </p:nvPr>
        </p:nvSpPr>
        <p:spPr>
          <a:xfrm>
            <a:off x="1759237" y="5079936"/>
            <a:ext cx="8673427" cy="96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pt-BR" sz="2400">
                <a:solidFill>
                  <a:schemeClr val="lt1"/>
                </a:solidFill>
              </a:rPr>
              <a:t>Vamos ver sobre!</a:t>
            </a:r>
            <a:endParaRPr/>
          </a:p>
        </p:txBody>
      </p:sp>
      <p:sp>
        <p:nvSpPr>
          <p:cNvPr id="833" name="Google Shape;833;p18"/>
          <p:cNvSpPr/>
          <p:nvPr/>
        </p:nvSpPr>
        <p:spPr>
          <a:xfrm>
            <a:off x="0" y="0"/>
            <a:ext cx="12192000" cy="45608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34" name="Google Shape;834;p18"/>
          <p:cNvSpPr txBox="1">
            <a:spLocks noGrp="1"/>
          </p:cNvSpPr>
          <p:nvPr>
            <p:ph type="title"/>
          </p:nvPr>
        </p:nvSpPr>
        <p:spPr>
          <a:xfrm>
            <a:off x="1759236" y="1326996"/>
            <a:ext cx="8679915" cy="296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pt-BR" sz="3400">
                <a:solidFill>
                  <a:schemeClr val="dk1"/>
                </a:solidFill>
              </a:rPr>
              <a:t>https://www.youtube.com/watch?v=JzaQaFVNi3o</a:t>
            </a:r>
            <a:endParaRPr/>
          </a:p>
        </p:txBody>
      </p:sp>
      <p:sp>
        <p:nvSpPr>
          <p:cNvPr id="835" name="Google Shape;835;p18"/>
          <p:cNvSpPr/>
          <p:nvPr/>
        </p:nvSpPr>
        <p:spPr>
          <a:xfrm rot="10800000">
            <a:off x="5892384" y="4560849"/>
            <a:ext cx="407233" cy="351063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19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41" name="Google Shape;841;p19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19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61" name="Google Shape;861;p19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" name="Google Shape;864;p19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865" name="Google Shape;865;p19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66" name="Google Shape;866;p19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34901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34901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19"/>
          <p:cNvSpPr txBox="1">
            <a:spLocks noGrp="1"/>
          </p:cNvSpPr>
          <p:nvPr>
            <p:ph type="body" idx="1"/>
          </p:nvPr>
        </p:nvSpPr>
        <p:spPr>
          <a:xfrm>
            <a:off x="1759237" y="5079936"/>
            <a:ext cx="8673427" cy="96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pt-BR" sz="2400" u="sng">
                <a:solidFill>
                  <a:schemeClr val="lt1"/>
                </a:solidFill>
                <a:hlinkClick r:id="rId3"/>
              </a:rPr>
              <a:t>https://www.youtube.com/watch?v=I_xh-bkiv_c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pt-BR" sz="2400">
                <a:solidFill>
                  <a:schemeClr val="lt1"/>
                </a:solidFill>
              </a:rPr>
              <a:t>https://www.youtube.com/watch?v=tRgq3v1W61w</a:t>
            </a:r>
            <a:endParaRPr/>
          </a:p>
        </p:txBody>
      </p:sp>
      <p:sp>
        <p:nvSpPr>
          <p:cNvPr id="886" name="Google Shape;886;p19"/>
          <p:cNvSpPr/>
          <p:nvPr/>
        </p:nvSpPr>
        <p:spPr>
          <a:xfrm>
            <a:off x="0" y="0"/>
            <a:ext cx="12192000" cy="45608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87" name="Google Shape;887;p19"/>
          <p:cNvSpPr txBox="1">
            <a:spLocks noGrp="1"/>
          </p:cNvSpPr>
          <p:nvPr>
            <p:ph type="title"/>
          </p:nvPr>
        </p:nvSpPr>
        <p:spPr>
          <a:xfrm>
            <a:off x="1759236" y="1326996"/>
            <a:ext cx="8679915" cy="296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pt-BR" sz="7200">
                <a:solidFill>
                  <a:schemeClr val="dk1"/>
                </a:solidFill>
              </a:rPr>
              <a:t>Como as células se parecem?</a:t>
            </a:r>
            <a:endParaRPr/>
          </a:p>
        </p:txBody>
      </p:sp>
      <p:sp>
        <p:nvSpPr>
          <p:cNvPr id="888" name="Google Shape;888;p19"/>
          <p:cNvSpPr/>
          <p:nvPr/>
        </p:nvSpPr>
        <p:spPr>
          <a:xfrm rot="10800000">
            <a:off x="5892384" y="4560849"/>
            <a:ext cx="407233" cy="351063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0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</a:pPr>
            <a:r>
              <a:rPr lang="pt-BR" sz="3600"/>
              <a:t>O mundo está cheio de ameaças microscópicas.</a:t>
            </a:r>
            <a:br>
              <a:rPr lang="pt-BR" sz="3600"/>
            </a:br>
            <a:r>
              <a:rPr lang="pt-BR" sz="3600"/>
              <a:t>E nós temos defesas</a:t>
            </a:r>
            <a:endParaRPr/>
          </a:p>
        </p:txBody>
      </p:sp>
      <p:sp>
        <p:nvSpPr>
          <p:cNvPr id="894" name="Google Shape;894;p20"/>
          <p:cNvSpPr txBox="1">
            <a:spLocks noGrp="1"/>
          </p:cNvSpPr>
          <p:nvPr>
            <p:ph type="body" idx="1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▪"/>
            </a:pPr>
            <a:r>
              <a:rPr lang="pt-BR"/>
              <a:t>A nossa pele separa o interior do nosso corpo e barra a entrada de muitos organismos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</a:pPr>
            <a:r>
              <a:rPr lang="pt-BR"/>
              <a:t>Nossas mucosas conseguem prender organismos que entram pela boca e o nariz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</a:pPr>
            <a:r>
              <a:rPr lang="pt-BR"/>
              <a:t>Nossos cílios e pelos minúsculos no nariz ajudam a barrar ameaças</a:t>
            </a:r>
            <a:endParaRPr/>
          </a:p>
        </p:txBody>
      </p:sp>
      <p:sp>
        <p:nvSpPr>
          <p:cNvPr id="895" name="Google Shape;895;p20"/>
          <p:cNvSpPr txBox="1"/>
          <p:nvPr/>
        </p:nvSpPr>
        <p:spPr>
          <a:xfrm>
            <a:off x="599768" y="127819"/>
            <a:ext cx="33331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Resumindo...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1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</a:pPr>
            <a:r>
              <a:rPr lang="pt-BR" sz="3600"/>
              <a:t>Quem nos protege quando as nossas defesas são furadas</a:t>
            </a:r>
            <a:endParaRPr/>
          </a:p>
        </p:txBody>
      </p:sp>
      <p:sp>
        <p:nvSpPr>
          <p:cNvPr id="901" name="Google Shape;901;p21"/>
          <p:cNvSpPr txBox="1">
            <a:spLocks noGrp="1"/>
          </p:cNvSpPr>
          <p:nvPr>
            <p:ph type="body" idx="1"/>
          </p:nvPr>
        </p:nvSpPr>
        <p:spPr>
          <a:xfrm>
            <a:off x="5437240" y="1366684"/>
            <a:ext cx="2290630" cy="51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▪"/>
            </a:pPr>
            <a:r>
              <a:rPr lang="pt-BR"/>
              <a:t>Glóbulos brancos</a:t>
            </a:r>
            <a:endParaRPr/>
          </a:p>
        </p:txBody>
      </p:sp>
      <p:pic>
        <p:nvPicPr>
          <p:cNvPr id="902" name="Google Shape;902;p21" descr="Uma imagem contendo m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16667" r="15608"/>
          <a:stretch/>
        </p:blipFill>
        <p:spPr>
          <a:xfrm>
            <a:off x="8583848" y="994038"/>
            <a:ext cx="1966165" cy="16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5513" y="3122726"/>
            <a:ext cx="1916093" cy="1262597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21"/>
          <p:cNvSpPr txBox="1"/>
          <p:nvPr/>
        </p:nvSpPr>
        <p:spPr>
          <a:xfrm>
            <a:off x="5437240" y="4987058"/>
            <a:ext cx="2929728" cy="75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Plaquetas</a:t>
            </a:r>
            <a:endParaRPr/>
          </a:p>
        </p:txBody>
      </p:sp>
      <p:pic>
        <p:nvPicPr>
          <p:cNvPr id="905" name="Google Shape;90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3780" y="4684866"/>
            <a:ext cx="2146300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21"/>
          <p:cNvSpPr txBox="1"/>
          <p:nvPr/>
        </p:nvSpPr>
        <p:spPr>
          <a:xfrm>
            <a:off x="8195472" y="3606072"/>
            <a:ext cx="2929728" cy="75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Linfócitos e anticorpos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g5195054c6a_0_0"/>
          <p:cNvPicPr preferRelativeResize="0"/>
          <p:nvPr/>
        </p:nvPicPr>
        <p:blipFill rotWithShape="1">
          <a:blip r:embed="rId3">
            <a:alphaModFix/>
          </a:blip>
          <a:srcRect b="9730"/>
          <a:stretch/>
        </p:blipFill>
        <p:spPr>
          <a:xfrm>
            <a:off x="1043950" y="659398"/>
            <a:ext cx="3867012" cy="200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g5195054c6a_0_0"/>
          <p:cNvPicPr preferRelativeResize="0"/>
          <p:nvPr/>
        </p:nvPicPr>
        <p:blipFill rotWithShape="1">
          <a:blip r:embed="rId4">
            <a:alphaModFix/>
          </a:blip>
          <a:srcRect b="10642"/>
          <a:stretch/>
        </p:blipFill>
        <p:spPr>
          <a:xfrm>
            <a:off x="7619822" y="598453"/>
            <a:ext cx="3460082" cy="221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g5195054c6a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5957" y="841658"/>
            <a:ext cx="1506894" cy="77729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g5195054c6a_0_0"/>
          <p:cNvSpPr/>
          <p:nvPr/>
        </p:nvSpPr>
        <p:spPr>
          <a:xfrm rot="-1676369" flipH="1">
            <a:off x="5714630" y="794353"/>
            <a:ext cx="1375980" cy="92004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5" name="Google Shape;915;g5195054c6a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568151">
            <a:off x="2666999" y="3087275"/>
            <a:ext cx="2285999" cy="2211428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g5195054c6a_0_0"/>
          <p:cNvSpPr/>
          <p:nvPr/>
        </p:nvSpPr>
        <p:spPr>
          <a:xfrm rot="186378">
            <a:off x="5172103" y="4152840"/>
            <a:ext cx="2009653" cy="71414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7" name="Google Shape;917;g5195054c6a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2029" y="2962274"/>
            <a:ext cx="3743326" cy="3743326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g5195054c6a_0_0"/>
          <p:cNvSpPr/>
          <p:nvPr/>
        </p:nvSpPr>
        <p:spPr>
          <a:xfrm>
            <a:off x="7820025" y="3000375"/>
            <a:ext cx="2648100" cy="3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Os glóbulos brancos soltam uma rede</a:t>
            </a:r>
            <a:endParaRPr dirty="0"/>
          </a:p>
        </p:txBody>
      </p:sp>
      <p:sp>
        <p:nvSpPr>
          <p:cNvPr id="919" name="Google Shape;919;g5195054c6a_0_0"/>
          <p:cNvSpPr/>
          <p:nvPr/>
        </p:nvSpPr>
        <p:spPr>
          <a:xfrm>
            <a:off x="7686675" y="6419850"/>
            <a:ext cx="3219300" cy="1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homem-aranha das células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g5195054c6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925" y="1609725"/>
            <a:ext cx="5610225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g5195054c6a_0_15"/>
          <p:cNvSpPr txBox="1"/>
          <p:nvPr/>
        </p:nvSpPr>
        <p:spPr>
          <a:xfrm>
            <a:off x="1971675" y="304800"/>
            <a:ext cx="91251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Rockwell"/>
                <a:ea typeface="Rockwell"/>
                <a:cs typeface="Rockwell"/>
                <a:sym typeface="Rockwell"/>
              </a:rPr>
              <a:t>Se necessário, o seu corpo vai entrar em estado febril</a:t>
            </a:r>
            <a:endParaRPr sz="24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926" name="Google Shape;926;g5195054c6a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75" y="2952125"/>
            <a:ext cx="4177775" cy="23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g5195054c6a_0_15"/>
          <p:cNvSpPr/>
          <p:nvPr/>
        </p:nvSpPr>
        <p:spPr>
          <a:xfrm>
            <a:off x="4953000" y="3914150"/>
            <a:ext cx="1057200" cy="4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oogle Shape;932;g5195054c6a_0_87"/>
          <p:cNvGrpSpPr/>
          <p:nvPr/>
        </p:nvGrpSpPr>
        <p:grpSpPr>
          <a:xfrm>
            <a:off x="-329674" y="-59376"/>
            <a:ext cx="12515851" cy="6923799"/>
            <a:chOff x="-329674" y="-51881"/>
            <a:chExt cx="12515851" cy="6923799"/>
          </a:xfrm>
        </p:grpSpPr>
        <p:sp>
          <p:nvSpPr>
            <p:cNvPr id="933" name="Google Shape;933;g5195054c6a_0_87"/>
            <p:cNvSpPr/>
            <p:nvPr/>
          </p:nvSpPr>
          <p:spPr>
            <a:xfrm>
              <a:off x="-329674" y="1298404"/>
              <a:ext cx="9702801" cy="5573511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g5195054c6a_0_87"/>
            <p:cNvSpPr/>
            <p:nvPr/>
          </p:nvSpPr>
          <p:spPr>
            <a:xfrm>
              <a:off x="670451" y="2018236"/>
              <a:ext cx="7373937" cy="4848891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g5195054c6a_0_87"/>
            <p:cNvSpPr/>
            <p:nvPr/>
          </p:nvSpPr>
          <p:spPr>
            <a:xfrm>
              <a:off x="251351" y="1788400"/>
              <a:ext cx="8035927" cy="5083517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g5195054c6a_0_87"/>
            <p:cNvSpPr/>
            <p:nvPr/>
          </p:nvSpPr>
          <p:spPr>
            <a:xfrm>
              <a:off x="-1061" y="549842"/>
              <a:ext cx="10334622" cy="6322076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g5195054c6a_0_87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g5195054c6a_0_87"/>
            <p:cNvSpPr/>
            <p:nvPr/>
          </p:nvSpPr>
          <p:spPr>
            <a:xfrm>
              <a:off x="-1061" y="-51881"/>
              <a:ext cx="11091860" cy="6923797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g5195054c6a_0_87"/>
            <p:cNvSpPr/>
            <p:nvPr/>
          </p:nvSpPr>
          <p:spPr>
            <a:xfrm>
              <a:off x="5426601" y="5579"/>
              <a:ext cx="5788026" cy="6847185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g5195054c6a_0_87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g5195054c6a_0_87"/>
            <p:cNvSpPr/>
            <p:nvPr/>
          </p:nvSpPr>
          <p:spPr>
            <a:xfrm>
              <a:off x="5821889" y="5579"/>
              <a:ext cx="5587999" cy="6866338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g5195054c6a_0_87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g5195054c6a_0_87"/>
            <p:cNvSpPr/>
            <p:nvPr/>
          </p:nvSpPr>
          <p:spPr>
            <a:xfrm>
              <a:off x="6012389" y="5579"/>
              <a:ext cx="5497514" cy="6866338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g5195054c6a_0_87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g5195054c6a_0_87"/>
            <p:cNvSpPr/>
            <p:nvPr/>
          </p:nvSpPr>
          <p:spPr>
            <a:xfrm>
              <a:off x="6210826" y="790"/>
              <a:ext cx="5522914" cy="6871128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g5195054c6a_0_87"/>
            <p:cNvSpPr/>
            <p:nvPr/>
          </p:nvSpPr>
          <p:spPr>
            <a:xfrm>
              <a:off x="6463239" y="5579"/>
              <a:ext cx="5413376" cy="6866338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g5195054c6a_0_87"/>
            <p:cNvSpPr/>
            <p:nvPr/>
          </p:nvSpPr>
          <p:spPr>
            <a:xfrm>
              <a:off x="6877576" y="5579"/>
              <a:ext cx="5037138" cy="6861551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g5195054c6a_0_87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g5195054c6a_0_87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g5195054c6a_0_87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g5195054c6a_0_87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g5195054c6a_0_87"/>
          <p:cNvGrpSpPr/>
          <p:nvPr/>
        </p:nvGrpSpPr>
        <p:grpSpPr>
          <a:xfrm>
            <a:off x="1669293" y="1186483"/>
            <a:ext cx="8848449" cy="4477933"/>
            <a:chOff x="1669293" y="1186483"/>
            <a:chExt cx="8848449" cy="4477933"/>
          </a:xfrm>
        </p:grpSpPr>
        <p:sp>
          <p:nvSpPr>
            <p:cNvPr id="953" name="Google Shape;953;g5195054c6a_0_87"/>
            <p:cNvSpPr/>
            <p:nvPr/>
          </p:nvSpPr>
          <p:spPr>
            <a:xfrm>
              <a:off x="1674042" y="1186483"/>
              <a:ext cx="8843700" cy="71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g5195054c6a_0_87"/>
            <p:cNvSpPr/>
            <p:nvPr/>
          </p:nvSpPr>
          <p:spPr>
            <a:xfrm rot="10800000">
              <a:off x="5892517" y="5313416"/>
              <a:ext cx="407100" cy="351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g5195054c6a_0_87"/>
            <p:cNvSpPr/>
            <p:nvPr/>
          </p:nvSpPr>
          <p:spPr>
            <a:xfrm>
              <a:off x="1669293" y="1991156"/>
              <a:ext cx="8845800" cy="332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" name="Google Shape;956;g5195054c6a_0_87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957" name="Google Shape;957;g5195054c6a_0_87"/>
          <p:cNvGrpSpPr/>
          <p:nvPr/>
        </p:nvGrpSpPr>
        <p:grpSpPr>
          <a:xfrm>
            <a:off x="-329674" y="-59376"/>
            <a:ext cx="12515851" cy="6923799"/>
            <a:chOff x="-329674" y="-51881"/>
            <a:chExt cx="12515851" cy="6923799"/>
          </a:xfrm>
        </p:grpSpPr>
        <p:sp>
          <p:nvSpPr>
            <p:cNvPr id="958" name="Google Shape;958;g5195054c6a_0_87"/>
            <p:cNvSpPr/>
            <p:nvPr/>
          </p:nvSpPr>
          <p:spPr>
            <a:xfrm>
              <a:off x="-329674" y="1298404"/>
              <a:ext cx="9702801" cy="5573511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g5195054c6a_0_87"/>
            <p:cNvSpPr/>
            <p:nvPr/>
          </p:nvSpPr>
          <p:spPr>
            <a:xfrm>
              <a:off x="670451" y="2018236"/>
              <a:ext cx="7373937" cy="4848891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g5195054c6a_0_87"/>
            <p:cNvSpPr/>
            <p:nvPr/>
          </p:nvSpPr>
          <p:spPr>
            <a:xfrm>
              <a:off x="251351" y="1788400"/>
              <a:ext cx="8035927" cy="5083517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g5195054c6a_0_87"/>
            <p:cNvSpPr/>
            <p:nvPr/>
          </p:nvSpPr>
          <p:spPr>
            <a:xfrm>
              <a:off x="-1061" y="549842"/>
              <a:ext cx="10334622" cy="6322076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g5195054c6a_0_87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g5195054c6a_0_87"/>
            <p:cNvSpPr/>
            <p:nvPr/>
          </p:nvSpPr>
          <p:spPr>
            <a:xfrm>
              <a:off x="-1061" y="-51881"/>
              <a:ext cx="11091860" cy="6923797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g5195054c6a_0_87"/>
            <p:cNvSpPr/>
            <p:nvPr/>
          </p:nvSpPr>
          <p:spPr>
            <a:xfrm>
              <a:off x="5426601" y="5579"/>
              <a:ext cx="5788026" cy="6847185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g5195054c6a_0_87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g5195054c6a_0_87"/>
            <p:cNvSpPr/>
            <p:nvPr/>
          </p:nvSpPr>
          <p:spPr>
            <a:xfrm>
              <a:off x="5821889" y="5579"/>
              <a:ext cx="5587999" cy="6866338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g5195054c6a_0_87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g5195054c6a_0_87"/>
            <p:cNvSpPr/>
            <p:nvPr/>
          </p:nvSpPr>
          <p:spPr>
            <a:xfrm>
              <a:off x="6012389" y="5579"/>
              <a:ext cx="5497514" cy="6866338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349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g5195054c6a_0_87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349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g5195054c6a_0_87"/>
            <p:cNvSpPr/>
            <p:nvPr/>
          </p:nvSpPr>
          <p:spPr>
            <a:xfrm>
              <a:off x="6210826" y="790"/>
              <a:ext cx="5522914" cy="6871128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g5195054c6a_0_87"/>
            <p:cNvSpPr/>
            <p:nvPr/>
          </p:nvSpPr>
          <p:spPr>
            <a:xfrm>
              <a:off x="6463239" y="5579"/>
              <a:ext cx="5413376" cy="6866338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g5195054c6a_0_87"/>
            <p:cNvSpPr/>
            <p:nvPr/>
          </p:nvSpPr>
          <p:spPr>
            <a:xfrm>
              <a:off x="6877576" y="5579"/>
              <a:ext cx="5037138" cy="6861551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g5195054c6a_0_87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g5195054c6a_0_87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g5195054c6a_0_87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g5195054c6a_0_87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" name="Google Shape;977;g5195054c6a_0_87"/>
          <p:cNvSpPr txBox="1">
            <a:spLocks noGrp="1"/>
          </p:cNvSpPr>
          <p:nvPr>
            <p:ph type="body" idx="1"/>
          </p:nvPr>
        </p:nvSpPr>
        <p:spPr>
          <a:xfrm>
            <a:off x="1759237" y="5079936"/>
            <a:ext cx="86733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pt-BR" sz="2400">
                <a:solidFill>
                  <a:schemeClr val="lt1"/>
                </a:solidFill>
              </a:rPr>
              <a:t>Os agentes especiais: anticorpos</a:t>
            </a:r>
            <a:endParaRPr/>
          </a:p>
        </p:txBody>
      </p:sp>
      <p:sp>
        <p:nvSpPr>
          <p:cNvPr id="978" name="Google Shape;978;g5195054c6a_0_87"/>
          <p:cNvSpPr/>
          <p:nvPr/>
        </p:nvSpPr>
        <p:spPr>
          <a:xfrm>
            <a:off x="0" y="0"/>
            <a:ext cx="12192000" cy="456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79" name="Google Shape;979;g5195054c6a_0_87"/>
          <p:cNvSpPr/>
          <p:nvPr/>
        </p:nvSpPr>
        <p:spPr>
          <a:xfrm rot="10800000">
            <a:off x="5892517" y="4560912"/>
            <a:ext cx="407100" cy="351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980" name="Google Shape;980;g5195054c6a_0_87"/>
          <p:cNvPicPr preferRelativeResize="0"/>
          <p:nvPr/>
        </p:nvPicPr>
        <p:blipFill rotWithShape="1">
          <a:blip r:embed="rId3">
            <a:alphaModFix/>
          </a:blip>
          <a:srcRect b="6428"/>
          <a:stretch/>
        </p:blipFill>
        <p:spPr>
          <a:xfrm>
            <a:off x="647700" y="1228725"/>
            <a:ext cx="441007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g5195054c6a_0_87"/>
          <p:cNvPicPr preferRelativeResize="0"/>
          <p:nvPr/>
        </p:nvPicPr>
        <p:blipFill rotWithShape="1">
          <a:blip r:embed="rId4">
            <a:alphaModFix/>
          </a:blip>
          <a:srcRect b="7381"/>
          <a:stretch/>
        </p:blipFill>
        <p:spPr>
          <a:xfrm>
            <a:off x="7908700" y="1228725"/>
            <a:ext cx="2702151" cy="267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5195054c6a_0_141"/>
          <p:cNvSpPr txBox="1"/>
          <p:nvPr/>
        </p:nvSpPr>
        <p:spPr>
          <a:xfrm>
            <a:off x="676275" y="228600"/>
            <a:ext cx="5086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ckwell"/>
                <a:ea typeface="Rockwell"/>
                <a:cs typeface="Rockwell"/>
                <a:sym typeface="Rockwell"/>
              </a:rPr>
              <a:t>No fim: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88" name="Google Shape;988;g5195054c6a_0_141"/>
          <p:cNvSpPr txBox="1"/>
          <p:nvPr/>
        </p:nvSpPr>
        <p:spPr>
          <a:xfrm>
            <a:off x="676275" y="6019800"/>
            <a:ext cx="5086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ckwell"/>
                <a:ea typeface="Rockwell"/>
                <a:cs typeface="Rockwell"/>
                <a:sym typeface="Rockwell"/>
              </a:rPr>
              <a:t>Você fica bem!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91" name="Google Shape;991;g5195054c6a_0_141"/>
          <p:cNvSpPr txBox="1"/>
          <p:nvPr/>
        </p:nvSpPr>
        <p:spPr>
          <a:xfrm>
            <a:off x="6172288" y="5810250"/>
            <a:ext cx="5086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ckwell"/>
                <a:ea typeface="Rockwell"/>
                <a:cs typeface="Rockwell"/>
                <a:sym typeface="Rockwell"/>
              </a:rPr>
              <a:t>E seu sistema aprende!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D5DBA1-BF51-425F-AD51-0B2A89F2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362" y="1979844"/>
            <a:ext cx="3010052" cy="321357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3C7D149-AAFA-4421-895E-95CD10081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586" y="1867420"/>
            <a:ext cx="3018460" cy="3018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"/>
          <p:cNvSpPr txBox="1"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</a:pPr>
            <a:r>
              <a:rPr lang="pt-BR"/>
              <a:t>Mas afinal, como eles são?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373" y="1933760"/>
            <a:ext cx="3733851" cy="388563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"/>
          <p:cNvSpPr txBox="1"/>
          <p:nvPr/>
        </p:nvSpPr>
        <p:spPr>
          <a:xfrm>
            <a:off x="3836517" y="172936"/>
            <a:ext cx="41046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VÁRIAS FORMAS!</a:t>
            </a:r>
            <a:endParaRPr/>
          </a:p>
        </p:txBody>
      </p:sp>
      <p:cxnSp>
        <p:nvCxnSpPr>
          <p:cNvPr id="395" name="Google Shape;395;p4"/>
          <p:cNvCxnSpPr/>
          <p:nvPr/>
        </p:nvCxnSpPr>
        <p:spPr>
          <a:xfrm rot="10800000">
            <a:off x="2655651" y="2801573"/>
            <a:ext cx="1527243" cy="0"/>
          </a:xfrm>
          <a:prstGeom prst="straightConnector1">
            <a:avLst/>
          </a:prstGeom>
          <a:noFill/>
          <a:ln w="9525" cap="flat" cmpd="sng">
            <a:solidFill>
              <a:srgbClr val="EC190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6" name="Google Shape;396;p4"/>
          <p:cNvCxnSpPr/>
          <p:nvPr/>
        </p:nvCxnSpPr>
        <p:spPr>
          <a:xfrm>
            <a:off x="7898860" y="3307411"/>
            <a:ext cx="1994170" cy="1070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7" name="Google Shape;397;p4"/>
          <p:cNvCxnSpPr/>
          <p:nvPr/>
        </p:nvCxnSpPr>
        <p:spPr>
          <a:xfrm rot="10800000" flipH="1">
            <a:off x="6673174" y="1595343"/>
            <a:ext cx="1780162" cy="690664"/>
          </a:xfrm>
          <a:prstGeom prst="straightConnector1">
            <a:avLst/>
          </a:prstGeom>
          <a:noFill/>
          <a:ln w="9525" cap="flat" cmpd="sng">
            <a:solidFill>
              <a:srgbClr val="EC190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8" name="Google Shape;398;p4"/>
          <p:cNvCxnSpPr/>
          <p:nvPr/>
        </p:nvCxnSpPr>
        <p:spPr>
          <a:xfrm>
            <a:off x="7063695" y="5103785"/>
            <a:ext cx="1994170" cy="1070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9" name="Google Shape;399;p4"/>
          <p:cNvCxnSpPr/>
          <p:nvPr/>
        </p:nvCxnSpPr>
        <p:spPr>
          <a:xfrm flipH="1">
            <a:off x="2928025" y="4967599"/>
            <a:ext cx="1164078" cy="41180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0" name="Google Shape;400;p4"/>
          <p:cNvCxnSpPr/>
          <p:nvPr/>
        </p:nvCxnSpPr>
        <p:spPr>
          <a:xfrm flipH="1">
            <a:off x="2544732" y="3649501"/>
            <a:ext cx="2968023" cy="41180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1" name="Google Shape;401;p4"/>
          <p:cNvSpPr txBox="1"/>
          <p:nvPr/>
        </p:nvSpPr>
        <p:spPr>
          <a:xfrm>
            <a:off x="1693346" y="2539963"/>
            <a:ext cx="8513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HIV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2" name="Google Shape;402;p4"/>
          <p:cNvSpPr txBox="1"/>
          <p:nvPr/>
        </p:nvSpPr>
        <p:spPr>
          <a:xfrm>
            <a:off x="1087670" y="3923829"/>
            <a:ext cx="1410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Hepatite B</a:t>
            </a:r>
            <a:endParaRPr/>
          </a:p>
        </p:txBody>
      </p:sp>
      <p:sp>
        <p:nvSpPr>
          <p:cNvPr id="403" name="Google Shape;403;p4"/>
          <p:cNvSpPr txBox="1"/>
          <p:nvPr/>
        </p:nvSpPr>
        <p:spPr>
          <a:xfrm>
            <a:off x="1282898" y="5179348"/>
            <a:ext cx="1577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Adenovirus</a:t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4" name="Google Shape;404;p4"/>
          <p:cNvSpPr txBox="1"/>
          <p:nvPr/>
        </p:nvSpPr>
        <p:spPr>
          <a:xfrm>
            <a:off x="9128901" y="5103785"/>
            <a:ext cx="1905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Vírus da gripe</a:t>
            </a:r>
            <a:endParaRPr/>
          </a:p>
        </p:txBody>
      </p:sp>
      <p:sp>
        <p:nvSpPr>
          <p:cNvPr id="405" name="Google Shape;405;p4"/>
          <p:cNvSpPr txBox="1"/>
          <p:nvPr/>
        </p:nvSpPr>
        <p:spPr>
          <a:xfrm>
            <a:off x="9874319" y="3214361"/>
            <a:ext cx="16821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Bacteriófago</a:t>
            </a:r>
            <a:endParaRPr/>
          </a:p>
        </p:txBody>
      </p:sp>
      <p:sp>
        <p:nvSpPr>
          <p:cNvPr id="406" name="Google Shape;406;p4"/>
          <p:cNvSpPr txBox="1"/>
          <p:nvPr/>
        </p:nvSpPr>
        <p:spPr>
          <a:xfrm>
            <a:off x="8453336" y="1324937"/>
            <a:ext cx="16821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Ebola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"/>
          <p:cNvSpPr txBox="1"/>
          <p:nvPr/>
        </p:nvSpPr>
        <p:spPr>
          <a:xfrm>
            <a:off x="3459801" y="321013"/>
            <a:ext cx="49856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ESTRUTURA</a:t>
            </a:r>
            <a:endParaRPr/>
          </a:p>
        </p:txBody>
      </p:sp>
      <p:pic>
        <p:nvPicPr>
          <p:cNvPr id="412" name="Google Shape;4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8" y="1442261"/>
            <a:ext cx="4104495" cy="309205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"/>
          <p:cNvSpPr txBox="1"/>
          <p:nvPr/>
        </p:nvSpPr>
        <p:spPr>
          <a:xfrm>
            <a:off x="683808" y="4534314"/>
            <a:ext cx="31296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Vírus envelopado</a:t>
            </a:r>
            <a:endParaRPr/>
          </a:p>
        </p:txBody>
      </p:sp>
      <p:pic>
        <p:nvPicPr>
          <p:cNvPr id="414" name="Google Shape;414;p5"/>
          <p:cNvPicPr preferRelativeResize="0"/>
          <p:nvPr/>
        </p:nvPicPr>
        <p:blipFill rotWithShape="1">
          <a:blip r:embed="rId4">
            <a:alphaModFix/>
          </a:blip>
          <a:srcRect r="4694"/>
          <a:stretch/>
        </p:blipFill>
        <p:spPr>
          <a:xfrm>
            <a:off x="5855767" y="1442262"/>
            <a:ext cx="5107679" cy="237806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"/>
          <p:cNvSpPr txBox="1"/>
          <p:nvPr/>
        </p:nvSpPr>
        <p:spPr>
          <a:xfrm>
            <a:off x="7809785" y="4534314"/>
            <a:ext cx="20461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Vírus sem envelope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/>
          <p:nvPr/>
        </p:nvSpPr>
        <p:spPr>
          <a:xfrm>
            <a:off x="2665696" y="388830"/>
            <a:ext cx="602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MAS O QUE TODO VÍRUS PRECISA?</a:t>
            </a:r>
            <a:endParaRPr/>
          </a:p>
        </p:txBody>
      </p:sp>
      <p:sp>
        <p:nvSpPr>
          <p:cNvPr id="421" name="Google Shape;421;p6"/>
          <p:cNvSpPr/>
          <p:nvPr/>
        </p:nvSpPr>
        <p:spPr>
          <a:xfrm rot="5400000">
            <a:off x="5209296" y="1472453"/>
            <a:ext cx="939508" cy="4971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AB1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22" name="Google Shape;4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2354" y="2329769"/>
            <a:ext cx="3298706" cy="255649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"/>
          <p:cNvSpPr txBox="1"/>
          <p:nvPr/>
        </p:nvSpPr>
        <p:spPr>
          <a:xfrm>
            <a:off x="4453052" y="4996093"/>
            <a:ext cx="2657310" cy="954107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Um hospedeiro!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7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29" name="Google Shape;429;p7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7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51" name="Google Shape;451;p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55" name="Google Shape;455;p7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6" name="Google Shape;456;p7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lt1">
                  <a:alpha val="34901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3490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7"/>
          <p:cNvSpPr/>
          <p:nvPr/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8" name="Google Shape;478;p7"/>
          <p:cNvSpPr txBox="1">
            <a:spLocks noGrp="1"/>
          </p:cNvSpPr>
          <p:nvPr>
            <p:ph type="title"/>
          </p:nvPr>
        </p:nvSpPr>
        <p:spPr>
          <a:xfrm>
            <a:off x="645459" y="960120"/>
            <a:ext cx="3829161" cy="191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>
                <a:solidFill>
                  <a:schemeClr val="dk1"/>
                </a:solidFill>
              </a:rPr>
              <a:t>Um Vírus pode infectar outro?</a:t>
            </a:r>
            <a:endParaRPr/>
          </a:p>
        </p:txBody>
      </p:sp>
      <p:cxnSp>
        <p:nvCxnSpPr>
          <p:cNvPr id="479" name="Google Shape;479;p7"/>
          <p:cNvCxnSpPr/>
          <p:nvPr/>
        </p:nvCxnSpPr>
        <p:spPr>
          <a:xfrm>
            <a:off x="4752263" y="1200150"/>
            <a:ext cx="0" cy="3543972"/>
          </a:xfrm>
          <a:prstGeom prst="straightConnector1">
            <a:avLst/>
          </a:prstGeom>
          <a:noFill/>
          <a:ln w="12700" cap="flat" cmpd="sng">
            <a:solidFill>
              <a:srgbClr val="EC190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0" name="Google Shape;480;p7"/>
          <p:cNvSpPr txBox="1">
            <a:spLocks noGrp="1"/>
          </p:cNvSpPr>
          <p:nvPr>
            <p:ph type="body" idx="1"/>
          </p:nvPr>
        </p:nvSpPr>
        <p:spPr>
          <a:xfrm>
            <a:off x="5252159" y="4564936"/>
            <a:ext cx="2764008" cy="8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2"/>
              <a:buFont typeface="Noto Sans Symbols"/>
              <a:buChar char="▪"/>
            </a:pPr>
            <a:r>
              <a:rPr lang="pt-BR" sz="1665">
                <a:solidFill>
                  <a:schemeClr val="dk1"/>
                </a:solidFill>
              </a:rPr>
              <a:t>Seu nome vem do primeiro satélite lançado no espaço</a:t>
            </a:r>
            <a:endParaRPr sz="1665">
              <a:solidFill>
                <a:schemeClr val="dk1"/>
              </a:solidFill>
            </a:endParaRPr>
          </a:p>
        </p:txBody>
      </p:sp>
      <p:sp>
        <p:nvSpPr>
          <p:cNvPr id="481" name="Google Shape;481;p7"/>
          <p:cNvSpPr txBox="1"/>
          <p:nvPr/>
        </p:nvSpPr>
        <p:spPr>
          <a:xfrm>
            <a:off x="536951" y="2910677"/>
            <a:ext cx="3829161" cy="191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pt-BR" sz="429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 sim!</a:t>
            </a:r>
            <a:endParaRPr/>
          </a:p>
        </p:txBody>
      </p:sp>
      <p:pic>
        <p:nvPicPr>
          <p:cNvPr id="482" name="Google Shape;482;p7" descr="Uma imagem contendo foto de microscopia, mostrando um vírus com outros menores dent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3164" y="968069"/>
            <a:ext cx="2764008" cy="203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7" descr="Uma imagem contendo um satélite curcular&#10;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6505" y="3988132"/>
            <a:ext cx="2767667" cy="17584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p7"/>
          <p:cNvCxnSpPr/>
          <p:nvPr/>
        </p:nvCxnSpPr>
        <p:spPr>
          <a:xfrm rot="10800000" flipH="1">
            <a:off x="6925141" y="1410511"/>
            <a:ext cx="1436221" cy="72175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5" name="Google Shape;485;p7"/>
          <p:cNvSpPr txBox="1"/>
          <p:nvPr/>
        </p:nvSpPr>
        <p:spPr>
          <a:xfrm>
            <a:off x="5135564" y="3246020"/>
            <a:ext cx="2764008" cy="8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 virus Sputnik pega carona com outros!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6" name="Google Shape;486;p7"/>
          <p:cNvSpPr txBox="1"/>
          <p:nvPr/>
        </p:nvSpPr>
        <p:spPr>
          <a:xfrm>
            <a:off x="8611817" y="1076844"/>
            <a:ext cx="2764008" cy="8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Este é o virus Sputnik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487" name="Google Shape;487;p7"/>
          <p:cNvCxnSpPr/>
          <p:nvPr/>
        </p:nvCxnSpPr>
        <p:spPr>
          <a:xfrm rot="10800000" flipH="1">
            <a:off x="8062291" y="4857792"/>
            <a:ext cx="742778" cy="796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"/>
          <p:cNvSpPr txBox="1"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</a:pPr>
            <a:r>
              <a:rPr lang="pt-BR"/>
              <a:t>O que os vírus podem fazer comigo?</a:t>
            </a:r>
            <a:endParaRPr/>
          </a:p>
        </p:txBody>
      </p:sp>
      <p:sp>
        <p:nvSpPr>
          <p:cNvPr id="493" name="Google Shape;493;p8"/>
          <p:cNvSpPr txBox="1"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9" descr="Uma imagem contendo pessoa, interior, mesa, senta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451" y="385235"/>
            <a:ext cx="2947376" cy="1966452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9"/>
          <p:cNvSpPr txBox="1"/>
          <p:nvPr/>
        </p:nvSpPr>
        <p:spPr>
          <a:xfrm>
            <a:off x="1214284" y="2429040"/>
            <a:ext cx="13303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Gripe</a:t>
            </a:r>
            <a:endParaRPr/>
          </a:p>
        </p:txBody>
      </p:sp>
      <p:pic>
        <p:nvPicPr>
          <p:cNvPr id="500" name="Google Shape;500;p9" descr="Uma imagem contendo pessoa, interior, vestuário, pared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7843" y="385235"/>
            <a:ext cx="2782529" cy="1853208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9"/>
          <p:cNvSpPr txBox="1"/>
          <p:nvPr/>
        </p:nvSpPr>
        <p:spPr>
          <a:xfrm>
            <a:off x="4557843" y="2341015"/>
            <a:ext cx="27825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Sarampo, Rubéola, Catapora</a:t>
            </a:r>
            <a:endParaRPr/>
          </a:p>
        </p:txBody>
      </p:sp>
      <p:pic>
        <p:nvPicPr>
          <p:cNvPr id="502" name="Google Shape;50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2082" y="385235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9"/>
          <p:cNvSpPr txBox="1"/>
          <p:nvPr/>
        </p:nvSpPr>
        <p:spPr>
          <a:xfrm>
            <a:off x="9154573" y="2144910"/>
            <a:ext cx="15718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Febre Amarela</a:t>
            </a:r>
            <a:endParaRPr/>
          </a:p>
        </p:txBody>
      </p:sp>
      <p:pic>
        <p:nvPicPr>
          <p:cNvPr id="504" name="Google Shape;504;p9" descr="Uma imagem contendo objet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451" y="3335934"/>
            <a:ext cx="2630067" cy="23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9"/>
          <p:cNvSpPr txBox="1"/>
          <p:nvPr/>
        </p:nvSpPr>
        <p:spPr>
          <a:xfrm>
            <a:off x="902311" y="5733286"/>
            <a:ext cx="16198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Poliomielite</a:t>
            </a:r>
            <a:endParaRPr/>
          </a:p>
        </p:txBody>
      </p:sp>
      <p:pic>
        <p:nvPicPr>
          <p:cNvPr id="506" name="Google Shape;506;p9" descr="Resultado de imagem para Raiv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94337" y="3242316"/>
            <a:ext cx="2946035" cy="213104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9"/>
          <p:cNvSpPr txBox="1"/>
          <p:nvPr/>
        </p:nvSpPr>
        <p:spPr>
          <a:xfrm>
            <a:off x="5057449" y="5628332"/>
            <a:ext cx="16198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Raiva</a:t>
            </a:r>
            <a:endParaRPr/>
          </a:p>
        </p:txBody>
      </p:sp>
      <p:sp>
        <p:nvSpPr>
          <p:cNvPr id="508" name="Google Shape;508;p9"/>
          <p:cNvSpPr txBox="1"/>
          <p:nvPr/>
        </p:nvSpPr>
        <p:spPr>
          <a:xfrm>
            <a:off x="8396274" y="3769230"/>
            <a:ext cx="3088432" cy="1077218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 muitas outras doenças!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449</Words>
  <Application>Microsoft Office PowerPoint</Application>
  <PresentationFormat>Widescreen</PresentationFormat>
  <Paragraphs>73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Noto Sans Symbols</vt:lpstr>
      <vt:lpstr>Rockwell</vt:lpstr>
      <vt:lpstr>Atlas</vt:lpstr>
      <vt:lpstr>Atlas</vt:lpstr>
      <vt:lpstr>Vírus</vt:lpstr>
      <vt:lpstr>O que é um vírus?</vt:lpstr>
      <vt:lpstr>Mas afinal, como eles são?</vt:lpstr>
      <vt:lpstr>Apresentação do PowerPoint</vt:lpstr>
      <vt:lpstr>Apresentação do PowerPoint</vt:lpstr>
      <vt:lpstr>Apresentação do PowerPoint</vt:lpstr>
      <vt:lpstr>Um Vírus pode infectar outro?</vt:lpstr>
      <vt:lpstr>O que os vírus podem fazer comigo?</vt:lpstr>
      <vt:lpstr>Apresentação do PowerPoint</vt:lpstr>
      <vt:lpstr>O que as doenças do slide anterior tinham em comum?</vt:lpstr>
      <vt:lpstr>O que são vacinas?</vt:lpstr>
      <vt:lpstr>Já eliminamos uma doença através da vacinação</vt:lpstr>
      <vt:lpstr>Apresentação do PowerPoint</vt:lpstr>
      <vt:lpstr>Apresentação do PowerPoint</vt:lpstr>
      <vt:lpstr>Desafios para a produção de vacinas</vt:lpstr>
      <vt:lpstr>DNA ou RNA : Faz diferença?</vt:lpstr>
      <vt:lpstr>Apresentação do PowerPoint</vt:lpstr>
      <vt:lpstr>Apresentação do PowerPoint</vt:lpstr>
      <vt:lpstr>Apresentação do PowerPoint</vt:lpstr>
      <vt:lpstr>Apresentação do PowerPoint</vt:lpstr>
      <vt:lpstr>E o nosso Sistema Imune?</vt:lpstr>
      <vt:lpstr>https://www.youtube.com/watch?v=JzaQaFVNi3o</vt:lpstr>
      <vt:lpstr>Como as células se parecem?</vt:lpstr>
      <vt:lpstr>O mundo está cheio de ameaças microscópicas. E nós temos defesas</vt:lpstr>
      <vt:lpstr>Quem nos protege quando as nossas defesas são furadas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Vírus</dc:title>
  <dc:creator>Maria Luiza Andreani</dc:creator>
  <cp:lastModifiedBy>Maria Luiza Andreani</cp:lastModifiedBy>
  <cp:revision>3</cp:revision>
  <dcterms:created xsi:type="dcterms:W3CDTF">2019-05-21T21:10:05Z</dcterms:created>
  <dcterms:modified xsi:type="dcterms:W3CDTF">2019-05-23T02:58:57Z</dcterms:modified>
</cp:coreProperties>
</file>