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0" r:id="rId3"/>
    <p:sldId id="257" r:id="rId4"/>
    <p:sldId id="258" r:id="rId5"/>
    <p:sldId id="259" r:id="rId6"/>
    <p:sldId id="260" r:id="rId7"/>
    <p:sldId id="295" r:id="rId8"/>
    <p:sldId id="261" r:id="rId9"/>
    <p:sldId id="291" r:id="rId10"/>
    <p:sldId id="262" r:id="rId11"/>
    <p:sldId id="292" r:id="rId12"/>
    <p:sldId id="263" r:id="rId13"/>
    <p:sldId id="293" r:id="rId14"/>
    <p:sldId id="294" r:id="rId15"/>
    <p:sldId id="296" r:id="rId16"/>
    <p:sldId id="264" r:id="rId17"/>
    <p:sldId id="297" r:id="rId18"/>
    <p:sldId id="265" r:id="rId19"/>
    <p:sldId id="266" r:id="rId20"/>
    <p:sldId id="299" r:id="rId21"/>
    <p:sldId id="267" r:id="rId22"/>
    <p:sldId id="298" r:id="rId23"/>
    <p:sldId id="268" r:id="rId24"/>
    <p:sldId id="269" r:id="rId25"/>
    <p:sldId id="270" r:id="rId26"/>
    <p:sldId id="274" r:id="rId27"/>
    <p:sldId id="275" r:id="rId28"/>
    <p:sldId id="276" r:id="rId29"/>
    <p:sldId id="277" r:id="rId30"/>
    <p:sldId id="278" r:id="rId31"/>
    <p:sldId id="279" r:id="rId32"/>
    <p:sldId id="280" r:id="rId33"/>
    <p:sldId id="281" r:id="rId34"/>
    <p:sldId id="271" r:id="rId35"/>
    <p:sldId id="300" r:id="rId36"/>
    <p:sldId id="272" r:id="rId37"/>
    <p:sldId id="273" r:id="rId38"/>
    <p:sldId id="282" r:id="rId39"/>
    <p:sldId id="283" r:id="rId40"/>
    <p:sldId id="284" r:id="rId41"/>
    <p:sldId id="287" r:id="rId42"/>
    <p:sldId id="285" r:id="rId43"/>
    <p:sldId id="288" r:id="rId44"/>
    <p:sldId id="289" r:id="rId45"/>
    <p:sldId id="286"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t-BR" smtClean="0"/>
              <a:t>Clique para editar o estilo do título mestre</a:t>
            </a:r>
            <a:endParaRPr kumimoji="0" lang="en-US"/>
          </a:p>
        </p:txBody>
      </p:sp>
      <p:sp>
        <p:nvSpPr>
          <p:cNvPr id="28" name="Espaço Reservado para Data 27"/>
          <p:cNvSpPr>
            <a:spLocks noGrp="1"/>
          </p:cNvSpPr>
          <p:nvPr>
            <p:ph type="dt" sz="half" idx="10"/>
          </p:nvPr>
        </p:nvSpPr>
        <p:spPr/>
        <p:txBody>
          <a:bodyPr/>
          <a:lstStyle/>
          <a:p>
            <a:fld id="{E1E2C80F-6D27-4D59-972D-089B7B58D562}" type="datetimeFigureOut">
              <a:rPr lang="pt-BR" smtClean="0"/>
              <a:t>04/11/2012</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29" name="Espaço Reservado para Número de Slide 28"/>
          <p:cNvSpPr>
            <a:spLocks noGrp="1"/>
          </p:cNvSpPr>
          <p:nvPr>
            <p:ph type="sldNum" sz="quarter" idx="12"/>
          </p:nvPr>
        </p:nvSpPr>
        <p:spPr/>
        <p:txBody>
          <a:bodyPr/>
          <a:lstStyle/>
          <a:p>
            <a:fld id="{0C11B358-9096-4D5E-B2F2-BF12D3425728}" type="slidenum">
              <a:rPr lang="pt-BR" smtClean="0"/>
              <a:t>‹nº›</a:t>
            </a:fld>
            <a:endParaRPr lang="pt-BR"/>
          </a:p>
        </p:txBody>
      </p:sp>
      <p:sp>
        <p:nvSpPr>
          <p:cNvPr id="9" name="Subtítu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E1E2C80F-6D27-4D59-972D-089B7B58D562}" type="datetimeFigureOut">
              <a:rPr lang="pt-BR" smtClean="0"/>
              <a:t>04/11/2012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E1E2C80F-6D27-4D59-972D-089B7B58D562}" type="datetimeFigureOut">
              <a:rPr lang="pt-BR" smtClean="0"/>
              <a:t>04/11/2012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E1E2C80F-6D27-4D59-972D-089B7B58D562}" type="datetimeFigureOut">
              <a:rPr lang="pt-BR" smtClean="0"/>
              <a:t>04/11/2012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E1E2C80F-6D27-4D59-972D-089B7B58D562}" type="datetimeFigureOut">
              <a:rPr lang="pt-BR" smtClean="0"/>
              <a:t>04/11/2012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7924800" y="6416675"/>
            <a:ext cx="762000" cy="365125"/>
          </a:xfrm>
        </p:spPr>
        <p:txBody>
          <a:bodyPr/>
          <a:lstStyle/>
          <a:p>
            <a:fld id="{0C11B358-9096-4D5E-B2F2-BF12D3425728}"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E1E2C80F-6D27-4D59-972D-089B7B58D562}" type="datetimeFigureOut">
              <a:rPr lang="pt-BR" smtClean="0"/>
              <a:t>04/11/2012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E1E2C80F-6D27-4D59-972D-089B7B58D562}" type="datetimeFigureOut">
              <a:rPr lang="pt-BR" smtClean="0"/>
              <a:t>04/11/2012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E1E2C80F-6D27-4D59-972D-089B7B58D562}" type="datetimeFigureOut">
              <a:rPr lang="pt-BR" smtClean="0"/>
              <a:t>04/11/2012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1E2C80F-6D27-4D59-972D-089B7B58D562}" type="datetimeFigureOut">
              <a:rPr lang="pt-BR" smtClean="0"/>
              <a:t>04/11/2012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E1E2C80F-6D27-4D59-972D-089B7B58D562}" type="datetimeFigureOut">
              <a:rPr lang="pt-BR" smtClean="0"/>
              <a:t>04/11/2012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t-BR" smtClean="0">
                <a:solidFill>
                  <a:schemeClr val="lt1"/>
                </a:solidFill>
                <a:latin typeface="+mn-lt"/>
                <a:ea typeface="+mn-ea"/>
                <a:cs typeface="+mn-cs"/>
              </a:rPr>
              <a:t>Clique no ícone para adicionar uma imagem</a:t>
            </a:r>
            <a:endParaRPr kumimoji="0" lang="en-US" dirty="0">
              <a:solidFill>
                <a:schemeClr val="lt1"/>
              </a:solidFill>
              <a:latin typeface="+mn-lt"/>
              <a:ea typeface="+mn-ea"/>
              <a:cs typeface="+mn-cs"/>
            </a:endParaRPr>
          </a:p>
        </p:txBody>
      </p:sp>
      <p:sp>
        <p:nvSpPr>
          <p:cNvPr id="4" name="Espaço Reservado para Tex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E1E2C80F-6D27-4D59-972D-089B7B58D562}" type="datetimeFigureOut">
              <a:rPr lang="pt-BR" smtClean="0"/>
              <a:t>04/11/2012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C11B358-9096-4D5E-B2F2-BF12D3425728}"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1E2C80F-6D27-4D59-972D-089B7B58D562}" type="datetimeFigureOut">
              <a:rPr lang="pt-BR" smtClean="0"/>
              <a:t>04/11/2012</a:t>
            </a:fld>
            <a:endParaRPr lang="pt-BR"/>
          </a:p>
        </p:txBody>
      </p:sp>
      <p:sp>
        <p:nvSpPr>
          <p:cNvPr id="3" name="Espaço Reservado para Rodapé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t-BR"/>
          </a:p>
        </p:txBody>
      </p:sp>
      <p:sp>
        <p:nvSpPr>
          <p:cNvPr id="23" name="Espaço Reservado para Número de Slid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C11B358-9096-4D5E-B2F2-BF12D3425728}" type="slidenum">
              <a:rPr lang="pt-BR" smtClean="0"/>
              <a:t>‹nº›</a:t>
            </a:fld>
            <a:endParaRPr lang="pt-B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6600" dirty="0" smtClean="0"/>
              <a:t>ARTRÓPODES</a:t>
            </a:r>
            <a:endParaRPr lang="pt-BR" sz="6600" dirty="0"/>
          </a:p>
        </p:txBody>
      </p:sp>
      <p:sp>
        <p:nvSpPr>
          <p:cNvPr id="3" name="Subtítulo 2"/>
          <p:cNvSpPr>
            <a:spLocks noGrp="1"/>
          </p:cNvSpPr>
          <p:nvPr>
            <p:ph type="subTitle" idx="1"/>
          </p:nvPr>
        </p:nvSpPr>
        <p:spPr>
          <a:xfrm>
            <a:off x="1403648" y="5301208"/>
            <a:ext cx="6400800" cy="864096"/>
          </a:xfrm>
        </p:spPr>
        <p:txBody>
          <a:bodyPr>
            <a:normAutofit fontScale="92500" lnSpcReduction="20000"/>
          </a:bodyPr>
          <a:lstStyle/>
          <a:p>
            <a:r>
              <a:rPr lang="pt-BR" dirty="0" smtClean="0"/>
              <a:t>Simone B. Bolognini</a:t>
            </a:r>
          </a:p>
          <a:p>
            <a:r>
              <a:rPr lang="pt-BR" dirty="0" smtClean="0"/>
              <a:t>Escola Curumim</a:t>
            </a: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5976704"/>
          </a:xfrm>
        </p:spPr>
        <p:txBody>
          <a:bodyPr>
            <a:noAutofit/>
          </a:bodyPr>
          <a:lstStyle/>
          <a:p>
            <a:r>
              <a:rPr lang="pt-BR" sz="3200" b="1" dirty="0" smtClean="0"/>
              <a:t>O nome da classe vem do fato de terem um exoesqueleto de quitina endurecido pelo acúmulo de carbonato de cálcio, (do latim, </a:t>
            </a:r>
            <a:r>
              <a:rPr lang="pt-BR" sz="3200" b="1" i="1" dirty="0" smtClean="0"/>
              <a:t>crusta</a:t>
            </a:r>
            <a:r>
              <a:rPr lang="pt-BR" sz="3200" b="1" dirty="0" smtClean="0"/>
              <a:t> = carapaça dura).</a:t>
            </a:r>
            <a:endParaRPr lang="pt-BR" sz="3200" dirty="0" smtClean="0"/>
          </a:p>
          <a:p>
            <a:r>
              <a:rPr lang="pt-BR" sz="3200" b="1" dirty="0" smtClean="0"/>
              <a:t>A maior parte destes animais vivem no mar, mas existem alguns caranguejos que são capazes de viver também na terra. O tatuzinho, encontrado nos jardins é também pertence a esta classe e diferenciam-se dos demais artrópodes </a:t>
            </a:r>
            <a:r>
              <a:rPr lang="pt-BR" sz="3200" b="1" dirty="0" err="1" smtClean="0"/>
              <a:t>mandibulados</a:t>
            </a:r>
            <a:r>
              <a:rPr lang="pt-BR" sz="3200" b="1" dirty="0" smtClean="0"/>
              <a:t> por possuírem dois pares de antenas.</a:t>
            </a:r>
            <a:endParaRPr lang="pt-BR" sz="3200" dirty="0" smtClean="0"/>
          </a:p>
          <a:p>
            <a:endParaRPr lang="pt-B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rustaceos_morfologia_1.jpg"/>
          <p:cNvPicPr>
            <a:picLocks noGrp="1" noChangeAspect="1"/>
          </p:cNvPicPr>
          <p:nvPr>
            <p:ph idx="1"/>
          </p:nvPr>
        </p:nvPicPr>
        <p:blipFill>
          <a:blip r:embed="rId2" cstate="print"/>
          <a:stretch>
            <a:fillRect/>
          </a:stretch>
        </p:blipFill>
        <p:spPr>
          <a:xfrm>
            <a:off x="611560" y="764704"/>
            <a:ext cx="8008694" cy="547260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832688"/>
          </a:xfrm>
        </p:spPr>
        <p:txBody>
          <a:bodyPr>
            <a:normAutofit/>
          </a:bodyPr>
          <a:lstStyle/>
          <a:p>
            <a:r>
              <a:rPr lang="pt-BR" b="1" dirty="0" smtClean="0"/>
              <a:t>Quando adultos muitos se mostram completamente diferentes de quando nascem, pois nesta fase cobre-se com uma casca grossa .   Na sua fase larval, os crustáceos menores servem de alimento para muitos peixes.</a:t>
            </a:r>
            <a:endParaRPr lang="pt-BR" dirty="0" smtClean="0"/>
          </a:p>
          <a:p>
            <a:r>
              <a:rPr lang="pt-BR" b="1" dirty="0" smtClean="0"/>
              <a:t>O menor crustáceo existente é a </a:t>
            </a:r>
            <a:r>
              <a:rPr lang="pt-BR" b="1" dirty="0" err="1" smtClean="0"/>
              <a:t>pulga-d’água</a:t>
            </a:r>
            <a:r>
              <a:rPr lang="pt-BR" b="1" dirty="0" smtClean="0"/>
              <a:t>, é tão pequena que mal pode ser vista a olho nu; já o maior deles é o caranguejo.</a:t>
            </a:r>
            <a:endParaRPr lang="pt-BR" dirty="0" smtClean="0"/>
          </a:p>
          <a:p>
            <a:r>
              <a:rPr lang="pt-BR" b="1" dirty="0" smtClean="0"/>
              <a:t>De uma maneira geral, os crustáceos são carnívoros ou onívoros.  Eles alimentam-se de carne, peixe, mexilhão, as carnes magras são muito apreciadas em sua dieta.</a:t>
            </a:r>
            <a:endParaRPr lang="pt-BR" dirty="0" smtClean="0"/>
          </a:p>
          <a:p>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morfologia-interna-dos-crustaceos.jpg"/>
          <p:cNvPicPr>
            <a:picLocks noGrp="1" noChangeAspect="1"/>
          </p:cNvPicPr>
          <p:nvPr>
            <p:ph idx="1"/>
          </p:nvPr>
        </p:nvPicPr>
        <p:blipFill>
          <a:blip r:embed="rId2" cstate="print"/>
          <a:stretch>
            <a:fillRect/>
          </a:stretch>
        </p:blipFill>
        <p:spPr>
          <a:xfrm>
            <a:off x="457200" y="768096"/>
            <a:ext cx="8229600" cy="532180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Caranguejo-uca_macho_e_fêmea.jpg"/>
          <p:cNvPicPr>
            <a:picLocks noGrp="1" noChangeAspect="1"/>
          </p:cNvPicPr>
          <p:nvPr>
            <p:ph idx="1"/>
          </p:nvPr>
        </p:nvPicPr>
        <p:blipFill>
          <a:blip r:embed="rId2" cstate="print"/>
          <a:stretch>
            <a:fillRect/>
          </a:stretch>
        </p:blipFill>
        <p:spPr>
          <a:xfrm>
            <a:off x="1403648" y="188640"/>
            <a:ext cx="6048672" cy="653472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INSETOS</a:t>
            </a:r>
            <a:endParaRPr lang="pt-BR" dirty="0"/>
          </a:p>
        </p:txBody>
      </p:sp>
      <p:pic>
        <p:nvPicPr>
          <p:cNvPr id="4" name="Imagem 3" descr="insetos 1.jpg"/>
          <p:cNvPicPr>
            <a:picLocks noChangeAspect="1"/>
          </p:cNvPicPr>
          <p:nvPr/>
        </p:nvPicPr>
        <p:blipFill>
          <a:blip r:embed="rId2" cstate="print"/>
          <a:stretch>
            <a:fillRect/>
          </a:stretch>
        </p:blipFill>
        <p:spPr>
          <a:xfrm>
            <a:off x="395536" y="404664"/>
            <a:ext cx="2619375" cy="1743075"/>
          </a:xfrm>
          <a:prstGeom prst="rect">
            <a:avLst/>
          </a:prstGeom>
        </p:spPr>
      </p:pic>
      <p:pic>
        <p:nvPicPr>
          <p:cNvPr id="6" name="Imagem 5" descr="insetos 3.jpg"/>
          <p:cNvPicPr>
            <a:picLocks noChangeAspect="1"/>
          </p:cNvPicPr>
          <p:nvPr/>
        </p:nvPicPr>
        <p:blipFill>
          <a:blip r:embed="rId3" cstate="print"/>
          <a:stretch>
            <a:fillRect/>
          </a:stretch>
        </p:blipFill>
        <p:spPr>
          <a:xfrm>
            <a:off x="6156176" y="476672"/>
            <a:ext cx="2428875" cy="1876425"/>
          </a:xfrm>
          <a:prstGeom prst="rect">
            <a:avLst/>
          </a:prstGeom>
        </p:spPr>
      </p:pic>
      <p:pic>
        <p:nvPicPr>
          <p:cNvPr id="7" name="Imagem 6" descr="insetos 4.jpg"/>
          <p:cNvPicPr>
            <a:picLocks noChangeAspect="1"/>
          </p:cNvPicPr>
          <p:nvPr/>
        </p:nvPicPr>
        <p:blipFill>
          <a:blip r:embed="rId4" cstate="print"/>
          <a:stretch>
            <a:fillRect/>
          </a:stretch>
        </p:blipFill>
        <p:spPr>
          <a:xfrm>
            <a:off x="467544" y="2564904"/>
            <a:ext cx="2495550" cy="1828800"/>
          </a:xfrm>
          <a:prstGeom prst="rect">
            <a:avLst/>
          </a:prstGeom>
        </p:spPr>
      </p:pic>
      <p:pic>
        <p:nvPicPr>
          <p:cNvPr id="8" name="Imagem 7" descr="insetos 5.jpg"/>
          <p:cNvPicPr>
            <a:picLocks noChangeAspect="1"/>
          </p:cNvPicPr>
          <p:nvPr/>
        </p:nvPicPr>
        <p:blipFill>
          <a:blip r:embed="rId5" cstate="print"/>
          <a:stretch>
            <a:fillRect/>
          </a:stretch>
        </p:blipFill>
        <p:spPr>
          <a:xfrm>
            <a:off x="6156176" y="2708920"/>
            <a:ext cx="2533650" cy="1800225"/>
          </a:xfrm>
          <a:prstGeom prst="rect">
            <a:avLst/>
          </a:prstGeom>
        </p:spPr>
      </p:pic>
      <p:pic>
        <p:nvPicPr>
          <p:cNvPr id="9" name="Imagem 8" descr="insetos 7.jpg"/>
          <p:cNvPicPr>
            <a:picLocks noChangeAspect="1"/>
          </p:cNvPicPr>
          <p:nvPr/>
        </p:nvPicPr>
        <p:blipFill>
          <a:blip r:embed="rId6" cstate="print"/>
          <a:stretch>
            <a:fillRect/>
          </a:stretch>
        </p:blipFill>
        <p:spPr>
          <a:xfrm>
            <a:off x="395536" y="4725144"/>
            <a:ext cx="2466975" cy="1857375"/>
          </a:xfrm>
          <a:prstGeom prst="rect">
            <a:avLst/>
          </a:prstGeom>
        </p:spPr>
      </p:pic>
      <p:pic>
        <p:nvPicPr>
          <p:cNvPr id="10" name="Imagem 9" descr="insetos.jpg"/>
          <p:cNvPicPr>
            <a:picLocks noChangeAspect="1"/>
          </p:cNvPicPr>
          <p:nvPr/>
        </p:nvPicPr>
        <p:blipFill>
          <a:blip r:embed="rId7" cstate="print"/>
          <a:stretch>
            <a:fillRect/>
          </a:stretch>
        </p:blipFill>
        <p:spPr>
          <a:xfrm>
            <a:off x="6228184" y="4797152"/>
            <a:ext cx="2400300" cy="1905000"/>
          </a:xfrm>
          <a:prstGeom prst="rect">
            <a:avLst/>
          </a:prstGeom>
        </p:spPr>
      </p:pic>
      <p:pic>
        <p:nvPicPr>
          <p:cNvPr id="11" name="Imagem 10" descr="insetos 8.jpg"/>
          <p:cNvPicPr>
            <a:picLocks noChangeAspect="1"/>
          </p:cNvPicPr>
          <p:nvPr/>
        </p:nvPicPr>
        <p:blipFill>
          <a:blip r:embed="rId8" cstate="print"/>
          <a:stretch>
            <a:fillRect/>
          </a:stretch>
        </p:blipFill>
        <p:spPr>
          <a:xfrm>
            <a:off x="3131840" y="1772816"/>
            <a:ext cx="2678601" cy="40050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Insetos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Os insetos formam a maior classe do Reino Animal, são mais de 800.000 espécies conhecidas. Os insetos vivem espalhados por todo o mundo. Desde as regiões polares até as zonas tropicais, passando por rios, mares e oceanos. </a:t>
            </a:r>
            <a:br>
              <a:rPr lang="pt-BR" dirty="0" smtClean="0"/>
            </a:br>
            <a:r>
              <a:rPr lang="pt-BR" dirty="0" smtClean="0"/>
              <a:t>Embora a aparência dos insetos seja muito variada, o corpo de todos eles é dividido em cabeça, tórax e abdome. Na cabeça há um par de antenas e 3 pares de mandíbulas. Todos os insetos possuem 3 pares de patas. Nem todos os insetos têm asas. A maioria desses animais alcança a maturidade através da metamorfose.</a:t>
            </a:r>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nsetos_louvaadeus_morfologia.gif"/>
          <p:cNvPicPr>
            <a:picLocks noChangeAspect="1"/>
          </p:cNvPicPr>
          <p:nvPr/>
        </p:nvPicPr>
        <p:blipFill>
          <a:blip r:embed="rId2" cstate="print"/>
          <a:stretch>
            <a:fillRect/>
          </a:stretch>
        </p:blipFill>
        <p:spPr>
          <a:xfrm>
            <a:off x="695119" y="144017"/>
            <a:ext cx="7765313" cy="65253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832688"/>
          </a:xfrm>
        </p:spPr>
        <p:txBody>
          <a:bodyPr>
            <a:normAutofit/>
          </a:bodyPr>
          <a:lstStyle/>
          <a:p>
            <a:pPr>
              <a:buNone/>
            </a:pPr>
            <a:r>
              <a:rPr lang="pt-BR" sz="3200" dirty="0" smtClean="0"/>
              <a:t>	Não </a:t>
            </a:r>
            <a:r>
              <a:rPr lang="pt-BR" sz="3200" dirty="0" smtClean="0"/>
              <a:t>é possível dizer que um inseto encontrado sobre uma planta qualquer sem maior importância econômica seja uma "praga". A maior parte das espécies de insetos (cerca de 98%) não se enquadram nessa categoria. Na realidade, essas espécies todas fazem parte de um delicado e importante, equilíbrio biológico natural, cuja perturbação pelo homem pode resultar no aparecimento de pragas.</a:t>
            </a:r>
            <a:endParaRPr lang="pt-B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260648"/>
            <a:ext cx="8964488" cy="6408712"/>
          </a:xfrm>
        </p:spPr>
        <p:txBody>
          <a:bodyPr>
            <a:normAutofit lnSpcReduction="10000"/>
          </a:bodyPr>
          <a:lstStyle/>
          <a:p>
            <a:r>
              <a:rPr lang="pt-BR" dirty="0" smtClean="0"/>
              <a:t>Distribuídos por mais de 30 ordens. Um dos critérios usados para a classificação dos insetos é o número e a forma das asas. </a:t>
            </a:r>
            <a:r>
              <a:rPr lang="pt-BR" dirty="0" smtClean="0"/>
              <a:t>Estas são algumas </a:t>
            </a:r>
            <a:r>
              <a:rPr lang="pt-BR" dirty="0" smtClean="0"/>
              <a:t>ordens</a:t>
            </a:r>
            <a:r>
              <a:rPr lang="pt-BR" dirty="0" smtClean="0"/>
              <a:t>.</a:t>
            </a:r>
          </a:p>
          <a:p>
            <a:pPr>
              <a:buNone/>
            </a:pPr>
            <a:endParaRPr lang="pt-BR" dirty="0" smtClean="0"/>
          </a:p>
          <a:p>
            <a:pPr lvl="1"/>
            <a:r>
              <a:rPr lang="pt-BR" sz="2800" b="1" dirty="0" smtClean="0"/>
              <a:t>Himenópteros - asas parecidas com membranas - aqui se incluem insetos sem asas, como exemplo pode-se citar a formiga e a abelha</a:t>
            </a:r>
            <a:endParaRPr lang="pt-BR" sz="2800" dirty="0" smtClean="0"/>
          </a:p>
          <a:p>
            <a:pPr lvl="1"/>
            <a:r>
              <a:rPr lang="pt-BR" sz="2800" b="1" dirty="0" smtClean="0"/>
              <a:t>Dípteros - duas asas, como exemplo pode-se citar a mosca e o mosquito.</a:t>
            </a:r>
            <a:endParaRPr lang="pt-BR" sz="2800" dirty="0" smtClean="0"/>
          </a:p>
          <a:p>
            <a:pPr lvl="1"/>
            <a:r>
              <a:rPr lang="pt-BR" sz="2800" b="1" dirty="0" smtClean="0"/>
              <a:t>Coleópteros - asas formando estojo, como exemplo pode-se citar o besouro.</a:t>
            </a:r>
            <a:endParaRPr lang="pt-BR" sz="2800" dirty="0" smtClean="0"/>
          </a:p>
          <a:p>
            <a:pPr lvl="1"/>
            <a:r>
              <a:rPr lang="pt-BR" sz="2800" b="1" dirty="0" smtClean="0"/>
              <a:t>Ortópteros - asas retas, formando angulo reto com o corpo, como exemplo pode-se citar a barata e o gafanhoto.</a:t>
            </a:r>
            <a:endParaRPr lang="pt-BR" sz="2800" dirty="0" smtClean="0"/>
          </a:p>
          <a:p>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quilop2.jpg"/>
          <p:cNvPicPr>
            <a:picLocks noChangeAspect="1"/>
          </p:cNvPicPr>
          <p:nvPr/>
        </p:nvPicPr>
        <p:blipFill>
          <a:blip r:embed="rId2" cstate="print"/>
          <a:stretch>
            <a:fillRect/>
          </a:stretch>
        </p:blipFill>
        <p:spPr>
          <a:xfrm>
            <a:off x="3995936" y="4621962"/>
            <a:ext cx="3600400" cy="2236038"/>
          </a:xfrm>
          <a:prstGeom prst="rect">
            <a:avLst/>
          </a:prstGeom>
        </p:spPr>
      </p:pic>
      <p:pic>
        <p:nvPicPr>
          <p:cNvPr id="5" name="Imagem 4" descr="3006236.jpg"/>
          <p:cNvPicPr>
            <a:picLocks noChangeAspect="1"/>
          </p:cNvPicPr>
          <p:nvPr/>
        </p:nvPicPr>
        <p:blipFill>
          <a:blip r:embed="rId3" cstate="print"/>
          <a:stretch>
            <a:fillRect/>
          </a:stretch>
        </p:blipFill>
        <p:spPr>
          <a:xfrm>
            <a:off x="-1" y="4077072"/>
            <a:ext cx="3711203" cy="2780928"/>
          </a:xfrm>
          <a:prstGeom prst="rect">
            <a:avLst/>
          </a:prstGeom>
        </p:spPr>
      </p:pic>
      <p:pic>
        <p:nvPicPr>
          <p:cNvPr id="6" name="Imagem 5" descr="cangre.jpg"/>
          <p:cNvPicPr>
            <a:picLocks noChangeAspect="1"/>
          </p:cNvPicPr>
          <p:nvPr/>
        </p:nvPicPr>
        <p:blipFill>
          <a:blip r:embed="rId4" cstate="print"/>
          <a:stretch>
            <a:fillRect/>
          </a:stretch>
        </p:blipFill>
        <p:spPr>
          <a:xfrm>
            <a:off x="0" y="260648"/>
            <a:ext cx="2730500" cy="2997200"/>
          </a:xfrm>
          <a:prstGeom prst="rect">
            <a:avLst/>
          </a:prstGeom>
        </p:spPr>
      </p:pic>
      <p:pic>
        <p:nvPicPr>
          <p:cNvPr id="7" name="Imagem 6" descr="escorpiao.jpg"/>
          <p:cNvPicPr>
            <a:picLocks noChangeAspect="1"/>
          </p:cNvPicPr>
          <p:nvPr/>
        </p:nvPicPr>
        <p:blipFill>
          <a:blip r:embed="rId5" cstate="print"/>
          <a:stretch>
            <a:fillRect/>
          </a:stretch>
        </p:blipFill>
        <p:spPr>
          <a:xfrm>
            <a:off x="5868144" y="260648"/>
            <a:ext cx="3024749" cy="2444105"/>
          </a:xfrm>
          <a:prstGeom prst="rect">
            <a:avLst/>
          </a:prstGeom>
        </p:spPr>
      </p:pic>
      <p:pic>
        <p:nvPicPr>
          <p:cNvPr id="8" name="Imagem 7" descr="ddiplo 2.jpg"/>
          <p:cNvPicPr>
            <a:picLocks noChangeAspect="1"/>
          </p:cNvPicPr>
          <p:nvPr/>
        </p:nvPicPr>
        <p:blipFill>
          <a:blip r:embed="rId6" cstate="print"/>
          <a:stretch>
            <a:fillRect/>
          </a:stretch>
        </p:blipFill>
        <p:spPr>
          <a:xfrm>
            <a:off x="6259968" y="2924944"/>
            <a:ext cx="2884032" cy="2160240"/>
          </a:xfrm>
          <a:prstGeom prst="rect">
            <a:avLst/>
          </a:prstGeom>
        </p:spPr>
      </p:pic>
      <p:pic>
        <p:nvPicPr>
          <p:cNvPr id="4" name="Espaço Reservado para Conteúdo 3" descr="artropodes_ins_2.jpg"/>
          <p:cNvPicPr>
            <a:picLocks noGrp="1" noChangeAspect="1"/>
          </p:cNvPicPr>
          <p:nvPr>
            <p:ph idx="1"/>
          </p:nvPr>
        </p:nvPicPr>
        <p:blipFill>
          <a:blip r:embed="rId7" cstate="print"/>
          <a:stretch>
            <a:fillRect/>
          </a:stretch>
        </p:blipFill>
        <p:spPr>
          <a:xfrm>
            <a:off x="2699792" y="1340768"/>
            <a:ext cx="3390157" cy="309634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Aranhas</a:t>
            </a:r>
            <a:endParaRPr lang="pt-BR" dirty="0"/>
          </a:p>
        </p:txBody>
      </p:sp>
      <p:pic>
        <p:nvPicPr>
          <p:cNvPr id="7" name="Imagem 6" descr="aranhas 4.jpg"/>
          <p:cNvPicPr>
            <a:picLocks noChangeAspect="1"/>
          </p:cNvPicPr>
          <p:nvPr/>
        </p:nvPicPr>
        <p:blipFill>
          <a:blip r:embed="rId2" cstate="print"/>
          <a:stretch>
            <a:fillRect/>
          </a:stretch>
        </p:blipFill>
        <p:spPr>
          <a:xfrm>
            <a:off x="3053176" y="1988840"/>
            <a:ext cx="2872756" cy="3240360"/>
          </a:xfrm>
          <a:prstGeom prst="rect">
            <a:avLst/>
          </a:prstGeom>
        </p:spPr>
      </p:pic>
      <p:pic>
        <p:nvPicPr>
          <p:cNvPr id="8" name="Imagem 7" descr="aranhas 5.jpg"/>
          <p:cNvPicPr>
            <a:picLocks noChangeAspect="1"/>
          </p:cNvPicPr>
          <p:nvPr/>
        </p:nvPicPr>
        <p:blipFill>
          <a:blip r:embed="rId3" cstate="print"/>
          <a:stretch>
            <a:fillRect/>
          </a:stretch>
        </p:blipFill>
        <p:spPr>
          <a:xfrm>
            <a:off x="179512" y="1124744"/>
            <a:ext cx="2952328" cy="2108806"/>
          </a:xfrm>
          <a:prstGeom prst="rect">
            <a:avLst/>
          </a:prstGeom>
        </p:spPr>
      </p:pic>
      <p:pic>
        <p:nvPicPr>
          <p:cNvPr id="5" name="Imagem 4" descr="aranhas 2.jpg"/>
          <p:cNvPicPr>
            <a:picLocks noChangeAspect="1"/>
          </p:cNvPicPr>
          <p:nvPr/>
        </p:nvPicPr>
        <p:blipFill>
          <a:blip r:embed="rId4" cstate="print"/>
          <a:stretch>
            <a:fillRect/>
          </a:stretch>
        </p:blipFill>
        <p:spPr>
          <a:xfrm>
            <a:off x="179512" y="4437112"/>
            <a:ext cx="2880320" cy="2091791"/>
          </a:xfrm>
          <a:prstGeom prst="rect">
            <a:avLst/>
          </a:prstGeom>
        </p:spPr>
      </p:pic>
      <p:pic>
        <p:nvPicPr>
          <p:cNvPr id="6" name="Imagem 5" descr="aranhas 3.jpg"/>
          <p:cNvPicPr>
            <a:picLocks noChangeAspect="1"/>
          </p:cNvPicPr>
          <p:nvPr/>
        </p:nvPicPr>
        <p:blipFill>
          <a:blip r:embed="rId5" cstate="print"/>
          <a:stretch>
            <a:fillRect/>
          </a:stretch>
        </p:blipFill>
        <p:spPr>
          <a:xfrm>
            <a:off x="5816222" y="1052736"/>
            <a:ext cx="3040862" cy="2016224"/>
          </a:xfrm>
          <a:prstGeom prst="rect">
            <a:avLst/>
          </a:prstGeom>
        </p:spPr>
      </p:pic>
      <p:pic>
        <p:nvPicPr>
          <p:cNvPr id="4" name="Imagem 3" descr="aranhas 1.jpg"/>
          <p:cNvPicPr>
            <a:picLocks noChangeAspect="1"/>
          </p:cNvPicPr>
          <p:nvPr/>
        </p:nvPicPr>
        <p:blipFill>
          <a:blip r:embed="rId6" cstate="print"/>
          <a:stretch>
            <a:fillRect/>
          </a:stretch>
        </p:blipFill>
        <p:spPr>
          <a:xfrm>
            <a:off x="5796136" y="4347588"/>
            <a:ext cx="2971031" cy="22254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Aracnídeos</a:t>
            </a:r>
            <a:endParaRPr lang="pt-BR" dirty="0"/>
          </a:p>
        </p:txBody>
      </p:sp>
      <p:sp>
        <p:nvSpPr>
          <p:cNvPr id="3" name="Espaço Reservado para Conteúdo 2"/>
          <p:cNvSpPr>
            <a:spLocks noGrp="1"/>
          </p:cNvSpPr>
          <p:nvPr>
            <p:ph idx="1"/>
          </p:nvPr>
        </p:nvSpPr>
        <p:spPr/>
        <p:txBody>
          <a:bodyPr/>
          <a:lstStyle/>
          <a:p>
            <a:r>
              <a:rPr lang="pt-BR" b="1" dirty="0" smtClean="0"/>
              <a:t>Apresenta cores variadas, e, quanto ao tamanho, vai do quase invisível a olho nu até espécies de mais de 20 cm. Todas as aranhas são predadoras e sua dieta inclui de insetos tais como: moscas, mosquitos, grilos, gafanhotos, baratas etc.</a:t>
            </a:r>
          </a:p>
          <a:p>
            <a:r>
              <a:rPr lang="pt-BR" b="1" dirty="0" smtClean="0"/>
              <a:t>Apesar de poucas aranhas possuírem a capacidade de intoxicar o homem, todas as aranhas são venenosas.</a:t>
            </a:r>
            <a:endParaRPr lang="pt-BR" dirty="0" smtClean="0"/>
          </a:p>
          <a:p>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aranha1.jpg"/>
          <p:cNvPicPr>
            <a:picLocks noChangeAspect="1"/>
          </p:cNvPicPr>
          <p:nvPr/>
        </p:nvPicPr>
        <p:blipFill>
          <a:blip r:embed="rId2" cstate="print"/>
          <a:stretch>
            <a:fillRect/>
          </a:stretch>
        </p:blipFill>
        <p:spPr>
          <a:xfrm>
            <a:off x="251520" y="908720"/>
            <a:ext cx="8377251" cy="518457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5976704"/>
          </a:xfrm>
        </p:spPr>
        <p:txBody>
          <a:bodyPr>
            <a:normAutofit/>
          </a:bodyPr>
          <a:lstStyle/>
          <a:p>
            <a:r>
              <a:rPr lang="pt-BR" b="1" dirty="0" smtClean="0"/>
              <a:t>As aranhas se distinguem de outros aracnídeos por terem a cabeça e o tórax separados do abdômen por uma estreita cintura. Suas garras são usadas para segurar, picar e triturar a presa. A maioria das aranhas usa veneno para matar suas presas. Na ponta das garras ficam duas estruturas semelhantes a seringas, ocas e pontiagudas, usadas para picar o corpo da presa e injetar o veneno, que é produzido em glândulas especiais.</a:t>
            </a:r>
            <a:endParaRPr lang="pt-BR" dirty="0" smtClean="0"/>
          </a:p>
          <a:p>
            <a:r>
              <a:rPr lang="pt-BR" b="1" dirty="0" smtClean="0"/>
              <a:t>A maioria das aranhas têm 8 olhos. Algumas têm 6, 4 ou 2 olhos, ou mesmo nenhum. Algumas aranhas de caverna são cegas.</a:t>
            </a:r>
            <a:endParaRPr lang="pt-BR" dirty="0" smtClean="0"/>
          </a:p>
          <a:p>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904696"/>
          </a:xfrm>
        </p:spPr>
        <p:txBody>
          <a:bodyPr>
            <a:normAutofit/>
          </a:bodyPr>
          <a:lstStyle/>
          <a:p>
            <a:r>
              <a:rPr lang="pt-BR" b="1" dirty="0" smtClean="0"/>
              <a:t>Seu </a:t>
            </a:r>
            <a:r>
              <a:rPr lang="pt-BR" b="1" dirty="0" smtClean="0"/>
              <a:t>aparelho respiratório funciona por meio de pulmões (pulmões foliares) e por </a:t>
            </a:r>
            <a:r>
              <a:rPr lang="pt-BR" b="1" dirty="0" err="1" smtClean="0"/>
              <a:t>traquéias</a:t>
            </a:r>
            <a:r>
              <a:rPr lang="pt-BR" b="1" dirty="0" smtClean="0"/>
              <a:t>. Existem aranhas que têm apenas pulmões e aranhas que têm apenas </a:t>
            </a:r>
            <a:r>
              <a:rPr lang="pt-BR" b="1" dirty="0" err="1" smtClean="0"/>
              <a:t>traquéias</a:t>
            </a:r>
            <a:r>
              <a:rPr lang="pt-BR" b="1" dirty="0" smtClean="0"/>
              <a:t>. A maioria tem ambos os tipos.</a:t>
            </a:r>
            <a:endParaRPr lang="pt-BR" dirty="0" smtClean="0"/>
          </a:p>
          <a:p>
            <a:r>
              <a:rPr lang="pt-BR" b="1" dirty="0" smtClean="0"/>
              <a:t>As aranhas possuem circulação de sangue em seu organismo. O coração situa-se na parte dorsal do abdômen.</a:t>
            </a:r>
            <a:endParaRPr lang="pt-BR" dirty="0" smtClean="0"/>
          </a:p>
          <a:p>
            <a:r>
              <a:rPr lang="pt-BR" b="1" dirty="0" smtClean="0"/>
              <a:t>É um animal que apresenta o esqueleto externo, conhecido como exoesqueleto, formado por uma substância chamada de quitina.</a:t>
            </a:r>
            <a:endParaRPr lang="pt-BR" dirty="0" smtClean="0"/>
          </a:p>
          <a:p>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20000"/>
          </a:bodyPr>
          <a:lstStyle/>
          <a:p>
            <a:r>
              <a:rPr lang="pt-BR" b="1" dirty="0" smtClean="0"/>
              <a:t>Os </a:t>
            </a:r>
            <a:r>
              <a:rPr lang="pt-BR" b="1" dirty="0" err="1" smtClean="0"/>
              <a:t>pêlos</a:t>
            </a:r>
            <a:r>
              <a:rPr lang="pt-BR" b="1" dirty="0" smtClean="0"/>
              <a:t> das aranhas não causam somente arrepios aos que tem fobia só de olhar um animal com muitas patas. São elementos importantes e de vital importância em sua sobrevivência. Os </a:t>
            </a:r>
            <a:r>
              <a:rPr lang="pt-BR" b="1" dirty="0" err="1" smtClean="0"/>
              <a:t>pêlos</a:t>
            </a:r>
            <a:r>
              <a:rPr lang="pt-BR" b="1" dirty="0" smtClean="0"/>
              <a:t> funcionam como sensores de deslocamento de ar.</a:t>
            </a:r>
            <a:endParaRPr lang="pt-BR" dirty="0" smtClean="0"/>
          </a:p>
          <a:p>
            <a:r>
              <a:rPr lang="pt-BR" b="1" dirty="0" smtClean="0"/>
              <a:t>As aranhas possuem hábitos diurnos e noturnos. As espécies noturnas, onde estão as caranguejeiras, possuem a visão deficiente e não reconhecem pessoas como agressores. A agressividade existe quando um conjunto de situações informa ao animal que ele está vulnerável ali existe uma presa. Estas reações envolvem, principalmente, movimentos bruscos, deslocamentos repentinos de ar, qualquer situação que envolva manuseio, contenção ou captura.</a:t>
            </a:r>
            <a:endParaRPr lang="pt-BR" dirty="0" smtClean="0"/>
          </a:p>
          <a:p>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dirty="0" smtClean="0"/>
              <a:t>Nome científico: </a:t>
            </a:r>
            <a:r>
              <a:rPr lang="pt-BR" sz="3100" i="1" dirty="0" err="1" smtClean="0"/>
              <a:t>Grammostola</a:t>
            </a:r>
            <a:r>
              <a:rPr lang="pt-BR" sz="3100" i="1" dirty="0" smtClean="0"/>
              <a:t> </a:t>
            </a:r>
            <a:r>
              <a:rPr lang="pt-BR" sz="3100" i="1" dirty="0" err="1" smtClean="0"/>
              <a:t>pulchra</a:t>
            </a:r>
            <a:r>
              <a:rPr lang="pt-BR" sz="3100" dirty="0" smtClean="0"/>
              <a:t/>
            </a:r>
            <a:br>
              <a:rPr lang="pt-BR" sz="3100" dirty="0" smtClean="0"/>
            </a:br>
            <a:r>
              <a:rPr lang="pt-BR" sz="3100" dirty="0" smtClean="0"/>
              <a:t>Nome </a:t>
            </a:r>
            <a:r>
              <a:rPr lang="pt-BR" sz="3100" dirty="0" err="1" smtClean="0"/>
              <a:t>cumum</a:t>
            </a:r>
            <a:r>
              <a:rPr lang="pt-BR" sz="3100" dirty="0" smtClean="0"/>
              <a:t>: </a:t>
            </a:r>
            <a:r>
              <a:rPr lang="pt-BR" sz="3100" dirty="0" err="1" smtClean="0"/>
              <a:t>Brazilian</a:t>
            </a:r>
            <a:r>
              <a:rPr lang="pt-BR" sz="3100" dirty="0" smtClean="0"/>
              <a:t> Black, caranguejeira negra brasileira.</a:t>
            </a:r>
            <a:r>
              <a:rPr lang="pt-BR" dirty="0" smtClean="0"/>
              <a:t> </a:t>
            </a:r>
            <a:endParaRPr lang="pt-BR" dirty="0"/>
          </a:p>
        </p:txBody>
      </p:sp>
      <p:pic>
        <p:nvPicPr>
          <p:cNvPr id="4" name="Espaço Reservado para Conteúdo 3" descr="http://www.fiocruz.br/biosseguranca/Bis/infantil/aranha_grammostola_pulchra.jpg"/>
          <p:cNvPicPr>
            <a:picLocks noGrp="1"/>
          </p:cNvPicPr>
          <p:nvPr>
            <p:ph idx="1"/>
          </p:nvPr>
        </p:nvPicPr>
        <p:blipFill>
          <a:blip r:embed="rId2" cstate="print"/>
          <a:srcRect/>
          <a:stretch>
            <a:fillRect/>
          </a:stretch>
        </p:blipFill>
        <p:spPr bwMode="auto">
          <a:xfrm>
            <a:off x="2483768" y="2276872"/>
            <a:ext cx="4248472" cy="381642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t>Nome científico: </a:t>
            </a:r>
            <a:r>
              <a:rPr lang="pt-BR" sz="2800" i="1" dirty="0" err="1" smtClean="0"/>
              <a:t>Lasiodora</a:t>
            </a:r>
            <a:r>
              <a:rPr lang="pt-BR" sz="2800" i="1" dirty="0" smtClean="0"/>
              <a:t> </a:t>
            </a:r>
            <a:r>
              <a:rPr lang="pt-BR" sz="2800" i="1" dirty="0" err="1" smtClean="0"/>
              <a:t>parahybana</a:t>
            </a:r>
            <a:r>
              <a:rPr lang="pt-BR" sz="2800" dirty="0" smtClean="0"/>
              <a:t/>
            </a:r>
            <a:br>
              <a:rPr lang="pt-BR" sz="2800" dirty="0" smtClean="0"/>
            </a:br>
            <a:r>
              <a:rPr lang="pt-BR" sz="2800" dirty="0" smtClean="0"/>
              <a:t>Nome comum: </a:t>
            </a:r>
            <a:r>
              <a:rPr lang="pt-BR" sz="2800" dirty="0" err="1" smtClean="0"/>
              <a:t>Brazilian</a:t>
            </a:r>
            <a:r>
              <a:rPr lang="pt-BR" sz="2800" dirty="0" smtClean="0"/>
              <a:t> </a:t>
            </a:r>
            <a:r>
              <a:rPr lang="pt-BR" sz="2800" dirty="0" err="1" smtClean="0"/>
              <a:t>Salmon</a:t>
            </a:r>
            <a:r>
              <a:rPr lang="pt-BR" sz="2800" dirty="0" smtClean="0"/>
              <a:t> </a:t>
            </a:r>
            <a:r>
              <a:rPr lang="pt-BR" sz="2800" dirty="0" smtClean="0"/>
              <a:t>Pink, caranguejeira </a:t>
            </a:r>
            <a:r>
              <a:rPr lang="pt-BR" sz="2800" dirty="0" smtClean="0"/>
              <a:t>rosa brasileira</a:t>
            </a:r>
            <a:endParaRPr lang="pt-BR" sz="2800" dirty="0"/>
          </a:p>
        </p:txBody>
      </p:sp>
      <p:pic>
        <p:nvPicPr>
          <p:cNvPr id="4" name="Espaço Reservado para Conteúdo 3" descr="http://www.fiocruz.br/biosseguranca/Bis/infantil/aranha_lasiodora_parahybana1.jpg"/>
          <p:cNvPicPr>
            <a:picLocks noGrp="1"/>
          </p:cNvPicPr>
          <p:nvPr>
            <p:ph idx="1"/>
          </p:nvPr>
        </p:nvPicPr>
        <p:blipFill>
          <a:blip r:embed="rId2" cstate="print"/>
          <a:srcRect/>
          <a:stretch>
            <a:fillRect/>
          </a:stretch>
        </p:blipFill>
        <p:spPr bwMode="auto">
          <a:xfrm>
            <a:off x="1446008" y="1600200"/>
            <a:ext cx="6251983" cy="47085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Nome científico: </a:t>
            </a:r>
            <a:r>
              <a:rPr lang="pt-BR" sz="2800" i="1" dirty="0" err="1" smtClean="0"/>
              <a:t>Theraphosa</a:t>
            </a:r>
            <a:r>
              <a:rPr lang="pt-BR" sz="2800" i="1" dirty="0" smtClean="0"/>
              <a:t> </a:t>
            </a:r>
            <a:r>
              <a:rPr lang="pt-BR" sz="2800" i="1" dirty="0" err="1" smtClean="0"/>
              <a:t>Blondi</a:t>
            </a:r>
            <a:r>
              <a:rPr lang="pt-BR" sz="2800" dirty="0" smtClean="0"/>
              <a:t/>
            </a:r>
            <a:br>
              <a:rPr lang="pt-BR" sz="2800" dirty="0" smtClean="0"/>
            </a:br>
            <a:r>
              <a:rPr lang="pt-BR" sz="2800" dirty="0" smtClean="0"/>
              <a:t>Nome comum: </a:t>
            </a:r>
            <a:r>
              <a:rPr lang="pt-BR" sz="2800" dirty="0" err="1" smtClean="0"/>
              <a:t>Goliath</a:t>
            </a:r>
            <a:r>
              <a:rPr lang="pt-BR" sz="2800" dirty="0" smtClean="0"/>
              <a:t> </a:t>
            </a:r>
            <a:r>
              <a:rPr lang="pt-BR" sz="2800" dirty="0" err="1" smtClean="0"/>
              <a:t>Bird</a:t>
            </a:r>
            <a:r>
              <a:rPr lang="pt-BR" sz="2800" dirty="0" smtClean="0"/>
              <a:t> </a:t>
            </a:r>
            <a:r>
              <a:rPr lang="pt-BR" sz="2800" dirty="0" err="1" smtClean="0"/>
              <a:t>Eater</a:t>
            </a:r>
            <a:endParaRPr lang="pt-BR" sz="2800" dirty="0"/>
          </a:p>
        </p:txBody>
      </p:sp>
      <p:pic>
        <p:nvPicPr>
          <p:cNvPr id="4" name="Espaço Reservado para Conteúdo 3" descr="http://www.fiocruz.br/biosseguranca/Bis/infantil/aranha_theraphosa%20_blondi.jpg"/>
          <p:cNvPicPr>
            <a:picLocks noGrp="1"/>
          </p:cNvPicPr>
          <p:nvPr>
            <p:ph idx="1"/>
          </p:nvPr>
        </p:nvPicPr>
        <p:blipFill>
          <a:blip r:embed="rId2" cstate="print"/>
          <a:srcRect/>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Nome científico: </a:t>
            </a:r>
            <a:r>
              <a:rPr lang="pt-BR" sz="2800" i="1" dirty="0" err="1" smtClean="0"/>
              <a:t>Ephebopus</a:t>
            </a:r>
            <a:r>
              <a:rPr lang="pt-BR" sz="2800" i="1" dirty="0" smtClean="0"/>
              <a:t> </a:t>
            </a:r>
            <a:r>
              <a:rPr lang="pt-BR" sz="2800" i="1" dirty="0" err="1" smtClean="0"/>
              <a:t>murinus</a:t>
            </a:r>
            <a:r>
              <a:rPr lang="pt-BR" sz="2800" dirty="0" smtClean="0"/>
              <a:t/>
            </a:r>
            <a:br>
              <a:rPr lang="pt-BR" sz="2800" dirty="0" smtClean="0"/>
            </a:br>
            <a:r>
              <a:rPr lang="pt-BR" sz="2800" dirty="0" smtClean="0"/>
              <a:t>Nome popular: </a:t>
            </a:r>
            <a:r>
              <a:rPr lang="pt-BR" sz="2800" dirty="0" err="1" smtClean="0"/>
              <a:t>Skeleton</a:t>
            </a:r>
            <a:r>
              <a:rPr lang="pt-BR" sz="2800" dirty="0" smtClean="0"/>
              <a:t> </a:t>
            </a:r>
            <a:r>
              <a:rPr lang="pt-BR" sz="2800" dirty="0" err="1" smtClean="0"/>
              <a:t>tarantula</a:t>
            </a:r>
            <a:endParaRPr lang="pt-BR" sz="2800" dirty="0"/>
          </a:p>
        </p:txBody>
      </p:sp>
      <p:pic>
        <p:nvPicPr>
          <p:cNvPr id="4" name="Espaço Reservado para Conteúdo 3" descr="http://www.fiocruz.br/biosseguranca/Bis/infantil/aranha_ephebopus_murinus.jpg"/>
          <p:cNvPicPr>
            <a:picLocks noGrp="1"/>
          </p:cNvPicPr>
          <p:nvPr>
            <p:ph idx="1"/>
          </p:nvPr>
        </p:nvPicPr>
        <p:blipFill>
          <a:blip r:embed="rId2" cstate="print"/>
          <a:srcRect/>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0"/>
            <a:ext cx="8229600" cy="5760680"/>
          </a:xfrm>
        </p:spPr>
        <p:txBody>
          <a:bodyPr>
            <a:normAutofit/>
          </a:bodyPr>
          <a:lstStyle/>
          <a:p>
            <a:pPr>
              <a:buNone/>
            </a:pPr>
            <a:r>
              <a:rPr lang="pt-BR" sz="3600" b="1" dirty="0" smtClean="0"/>
              <a:t>	Os </a:t>
            </a:r>
            <a:r>
              <a:rPr lang="pt-BR" sz="3600" b="1" dirty="0" smtClean="0"/>
              <a:t>artrópodes agrupam mais de 800 mil espécies, quantidade que supera todos os demais filos reunidos. São adaptáveis em diferentes ambientes, tem uma grande capacidade de reprodução, é muito eficiente em suas funções naturais e no caso das abelhas, formigas e cupins tem uma perfeita organização social.</a:t>
            </a:r>
            <a:endParaRPr lang="pt-BR"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t>Nome científico: </a:t>
            </a:r>
            <a:r>
              <a:rPr lang="pt-BR" sz="2800" i="1" dirty="0" err="1" smtClean="0"/>
              <a:t>Avicularia</a:t>
            </a:r>
            <a:r>
              <a:rPr lang="pt-BR" sz="2800" i="1" dirty="0" smtClean="0"/>
              <a:t> </a:t>
            </a:r>
            <a:r>
              <a:rPr lang="pt-BR" sz="2800" i="1" dirty="0" err="1" smtClean="0"/>
              <a:t>metalica</a:t>
            </a:r>
            <a:r>
              <a:rPr lang="pt-BR" sz="2800" dirty="0" smtClean="0"/>
              <a:t/>
            </a:r>
            <a:br>
              <a:rPr lang="pt-BR" sz="2800" dirty="0" smtClean="0"/>
            </a:br>
            <a:r>
              <a:rPr lang="pt-BR" sz="2800" dirty="0" smtClean="0"/>
              <a:t>Nome popular: Tarântula de botas.</a:t>
            </a:r>
            <a:br>
              <a:rPr lang="pt-BR" sz="2800" dirty="0" smtClean="0"/>
            </a:br>
            <a:endParaRPr lang="pt-BR" sz="2800" dirty="0"/>
          </a:p>
        </p:txBody>
      </p:sp>
      <p:pic>
        <p:nvPicPr>
          <p:cNvPr id="4" name="Espaço Reservado para Conteúdo 3" descr="http://www.fiocruz.br/biosseguranca/Bis/infantil/aranha_avicularia_metalica.jpg"/>
          <p:cNvPicPr>
            <a:picLocks noGrp="1"/>
          </p:cNvPicPr>
          <p:nvPr>
            <p:ph idx="1"/>
          </p:nvPr>
        </p:nvPicPr>
        <p:blipFill>
          <a:blip r:embed="rId2" cstate="print"/>
          <a:srcRect/>
          <a:stretch>
            <a:fillRect/>
          </a:stretch>
        </p:blipFill>
        <p:spPr bwMode="auto">
          <a:xfrm>
            <a:off x="1319133" y="1600200"/>
            <a:ext cx="6505734" cy="47085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t>Nome científico: </a:t>
            </a:r>
            <a:r>
              <a:rPr lang="pt-BR" sz="2800" i="1" dirty="0" err="1" smtClean="0"/>
              <a:t>Loxosceles</a:t>
            </a:r>
            <a:r>
              <a:rPr lang="pt-BR" sz="2800" i="1" dirty="0" smtClean="0"/>
              <a:t> gaucho, L. </a:t>
            </a:r>
            <a:r>
              <a:rPr lang="pt-BR" sz="2800" i="1" dirty="0" err="1" smtClean="0"/>
              <a:t>laeta</a:t>
            </a:r>
            <a:r>
              <a:rPr lang="pt-BR" sz="2800" i="1" dirty="0" smtClean="0"/>
              <a:t>, L. </a:t>
            </a:r>
            <a:r>
              <a:rPr lang="pt-BR" sz="2800" i="1" dirty="0" err="1" smtClean="0"/>
              <a:t>intermedia</a:t>
            </a:r>
            <a:r>
              <a:rPr lang="pt-BR" sz="2800" dirty="0" smtClean="0"/>
              <a:t/>
            </a:r>
            <a:br>
              <a:rPr lang="pt-BR" sz="2800" dirty="0" smtClean="0"/>
            </a:br>
            <a:r>
              <a:rPr lang="pt-BR" sz="2800" dirty="0" smtClean="0"/>
              <a:t>Nome comum: Aranha Marrom</a:t>
            </a:r>
            <a:br>
              <a:rPr lang="pt-BR" sz="2800" dirty="0" smtClean="0"/>
            </a:br>
            <a:endParaRPr lang="pt-BR" sz="2800" dirty="0"/>
          </a:p>
        </p:txBody>
      </p:sp>
      <p:pic>
        <p:nvPicPr>
          <p:cNvPr id="4" name="Espaço Reservado para Conteúdo 3" descr="http://www.fiocruz.br/biosseguranca/Bis/infantil/aranha_loxosceles_gaucho1.jpg"/>
          <p:cNvPicPr>
            <a:picLocks noGrp="1"/>
          </p:cNvPicPr>
          <p:nvPr>
            <p:ph idx="1"/>
          </p:nvPr>
        </p:nvPicPr>
        <p:blipFill>
          <a:blip r:embed="rId2" cstate="print"/>
          <a:srcRect/>
          <a:stretch>
            <a:fillRect/>
          </a:stretch>
        </p:blipFill>
        <p:spPr bwMode="auto">
          <a:xfrm>
            <a:off x="2195736" y="1412776"/>
            <a:ext cx="4968552" cy="511256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t>Nome científico: </a:t>
            </a:r>
            <a:r>
              <a:rPr lang="pt-BR" sz="2800" i="1" dirty="0" err="1" smtClean="0"/>
              <a:t>Phoneutria</a:t>
            </a:r>
            <a:r>
              <a:rPr lang="pt-BR" sz="2800" i="1" dirty="0" smtClean="0"/>
              <a:t> </a:t>
            </a:r>
            <a:r>
              <a:rPr lang="pt-BR" sz="2800" i="1" dirty="0" err="1" smtClean="0"/>
              <a:t>nigriventer</a:t>
            </a:r>
            <a:r>
              <a:rPr lang="pt-BR" sz="2800" dirty="0" smtClean="0"/>
              <a:t/>
            </a:r>
            <a:br>
              <a:rPr lang="pt-BR" sz="2800" dirty="0" smtClean="0"/>
            </a:br>
            <a:r>
              <a:rPr lang="pt-BR" sz="2800" dirty="0" smtClean="0"/>
              <a:t>Nome comum: Aranha </a:t>
            </a:r>
            <a:r>
              <a:rPr lang="pt-BR" sz="2800" dirty="0" err="1" smtClean="0"/>
              <a:t>Armadeira</a:t>
            </a:r>
            <a:r>
              <a:rPr lang="pt-BR" sz="2800" dirty="0" smtClean="0"/>
              <a:t/>
            </a:r>
            <a:br>
              <a:rPr lang="pt-BR" sz="2800" dirty="0" smtClean="0"/>
            </a:br>
            <a:endParaRPr lang="pt-BR" sz="2800" dirty="0"/>
          </a:p>
        </p:txBody>
      </p:sp>
      <p:pic>
        <p:nvPicPr>
          <p:cNvPr id="4" name="Espaço Reservado para Conteúdo 3" descr="http://www.fiocruz.br/biosseguranca/Bis/infantil/aranha_phoneutria_nigriventer.jpg"/>
          <p:cNvPicPr>
            <a:picLocks noGrp="1"/>
          </p:cNvPicPr>
          <p:nvPr>
            <p:ph idx="1"/>
          </p:nvPr>
        </p:nvPicPr>
        <p:blipFill>
          <a:blip r:embed="rId2" cstate="print"/>
          <a:srcRect/>
          <a:stretch>
            <a:fillRect/>
          </a:stretch>
        </p:blipFill>
        <p:spPr bwMode="auto">
          <a:xfrm>
            <a:off x="1259632" y="1412776"/>
            <a:ext cx="6840760" cy="475252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t>Nome científico: </a:t>
            </a:r>
            <a:r>
              <a:rPr lang="pt-BR" sz="2800" i="1" dirty="0" err="1" smtClean="0"/>
              <a:t>Latrodectus</a:t>
            </a:r>
            <a:r>
              <a:rPr lang="pt-BR" sz="2800" i="1" dirty="0" smtClean="0"/>
              <a:t> </a:t>
            </a:r>
            <a:r>
              <a:rPr lang="pt-BR" sz="2800" i="1" dirty="0" err="1" smtClean="0"/>
              <a:t>curacaviensis</a:t>
            </a:r>
            <a:r>
              <a:rPr lang="pt-BR" sz="2800" dirty="0" smtClean="0"/>
              <a:t/>
            </a:r>
            <a:br>
              <a:rPr lang="pt-BR" sz="2800" dirty="0" smtClean="0"/>
            </a:br>
            <a:r>
              <a:rPr lang="pt-BR" sz="2800" dirty="0" smtClean="0"/>
              <a:t>Nome comum: Viúva Negra</a:t>
            </a:r>
            <a:br>
              <a:rPr lang="pt-BR" sz="2800" dirty="0" smtClean="0"/>
            </a:br>
            <a:endParaRPr lang="pt-BR" sz="2800" dirty="0"/>
          </a:p>
        </p:txBody>
      </p:sp>
      <p:pic>
        <p:nvPicPr>
          <p:cNvPr id="4" name="Espaço Reservado para Conteúdo 3" descr="http://www.fiocruz.br/biosseguranca/Bis/infantil/aranha_latrodectus_curacaviensis.jpg"/>
          <p:cNvPicPr>
            <a:picLocks noGrp="1"/>
          </p:cNvPicPr>
          <p:nvPr>
            <p:ph idx="1"/>
          </p:nvPr>
        </p:nvPicPr>
        <p:blipFill>
          <a:blip r:embed="rId2" cstate="print"/>
          <a:srcRect/>
          <a:stretch>
            <a:fillRect/>
          </a:stretch>
        </p:blipFill>
        <p:spPr bwMode="auto">
          <a:xfrm>
            <a:off x="1403648" y="1268760"/>
            <a:ext cx="6336704" cy="496855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Escorpionídeos</a:t>
            </a:r>
            <a:endParaRPr lang="pt-BR" dirty="0"/>
          </a:p>
        </p:txBody>
      </p:sp>
      <p:sp>
        <p:nvSpPr>
          <p:cNvPr id="3" name="Espaço Reservado para Conteúdo 2"/>
          <p:cNvSpPr>
            <a:spLocks noGrp="1"/>
          </p:cNvSpPr>
          <p:nvPr>
            <p:ph idx="1"/>
          </p:nvPr>
        </p:nvSpPr>
        <p:spPr/>
        <p:txBody>
          <a:bodyPr/>
          <a:lstStyle/>
          <a:p>
            <a:r>
              <a:rPr lang="pt-BR" b="1" dirty="0" smtClean="0"/>
              <a:t>O corpo dos escorpiões é igual ao das aranhas, com uma única diferença: o abdome é dividido em duas partes, pré-abdome e pós-abdome. No pós-abdome, encontra-se a glândula que produz o veneno, que o animal injeta na vítima com um aguilhão.</a:t>
            </a:r>
          </a:p>
          <a:p>
            <a:r>
              <a:rPr lang="pt-BR" b="1" dirty="0" smtClean="0"/>
              <a:t>O maior de todos os escorpiões pode atingir até 21 cm e o menor chega no máximo a 12 mm quando adulto.</a:t>
            </a:r>
            <a:endParaRPr lang="pt-BR" dirty="0" smtClean="0"/>
          </a:p>
          <a:p>
            <a:endParaRPr lang="pt-B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escorpiao-picada.jpg"/>
          <p:cNvPicPr>
            <a:picLocks noChangeAspect="1"/>
          </p:cNvPicPr>
          <p:nvPr/>
        </p:nvPicPr>
        <p:blipFill>
          <a:blip r:embed="rId2" cstate="print"/>
          <a:stretch>
            <a:fillRect/>
          </a:stretch>
        </p:blipFill>
        <p:spPr>
          <a:xfrm>
            <a:off x="1547664" y="167038"/>
            <a:ext cx="5904656" cy="636859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904696"/>
          </a:xfrm>
        </p:spPr>
        <p:txBody>
          <a:bodyPr>
            <a:normAutofit fontScale="92500" lnSpcReduction="10000"/>
          </a:bodyPr>
          <a:lstStyle/>
          <a:p>
            <a:r>
              <a:rPr lang="pt-BR" b="1" dirty="0" smtClean="0"/>
              <a:t>Os escorpiões se destacam entre os aracnídeos por terem uma duração de vida que vai além de uma estação. Sua longevidade vai dos 2 aos 6 anos. O maior tempo de vida registrado para um escorpião chega até 8 anos.</a:t>
            </a:r>
            <a:endParaRPr lang="pt-BR" dirty="0" smtClean="0"/>
          </a:p>
          <a:p>
            <a:r>
              <a:rPr lang="pt-BR" b="1" dirty="0" smtClean="0"/>
              <a:t>Os escorpiões podem viver tanto em lugares desertos quanto nas matas. Vivem também debaixo de pedras, tijolos, telhas e nas fendas das árvores. Acumular entulhos de obras e lixo em quintais e terrenos baldios onde se propaga insetos que constituem um ótimo ambiente para os escorpiões que encontram uma dieta constituída de: aranhas, baratas, grilos e moscas. Quando não encontra comida, os escorpiões praticam o canibalismo, isto é, devoram-se uns aos outros.</a:t>
            </a:r>
            <a:endParaRPr lang="pt-BR" dirty="0" smtClean="0"/>
          </a:p>
          <a:p>
            <a:endParaRPr lang="pt-B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6192688"/>
          </a:xfrm>
        </p:spPr>
        <p:txBody>
          <a:bodyPr>
            <a:normAutofit fontScale="85000" lnSpcReduction="10000"/>
          </a:bodyPr>
          <a:lstStyle/>
          <a:p>
            <a:r>
              <a:rPr lang="pt-BR" b="1" dirty="0" smtClean="0"/>
              <a:t>O atributo mais notório de um escorpião é seu ferrão venenoso. O veneno dos escorpiões é neurotóxico. Sua ação é muito rápida e forte. A dor é intensa se irradiando por todo o corpo da vítima. Agindo especialmente sobre o sistema nervoso, pode causar a morte por asfixia, pois os comandos que controlam a respiração ficam bloqueados. O soro </a:t>
            </a:r>
            <a:r>
              <a:rPr lang="pt-BR" b="1" dirty="0" err="1" smtClean="0"/>
              <a:t>anti-escorpiônico</a:t>
            </a:r>
            <a:r>
              <a:rPr lang="pt-BR" b="1" dirty="0" smtClean="0"/>
              <a:t> é o único remédio eficaz contra as ferroadas dos escorpiões. Todas as espécies de escorpião são venenosas.</a:t>
            </a:r>
            <a:endParaRPr lang="pt-BR" dirty="0" smtClean="0"/>
          </a:p>
          <a:p>
            <a:r>
              <a:rPr lang="pt-BR" b="1" dirty="0" smtClean="0"/>
              <a:t>Entre as cerca de 1050 espécies conhecidas, apenas um pequeno número é perigoso para os seres humanos a maioria produz uma reação semelhante à da ferroada da abelha, que é muito dolorosa, embora geralmente não ofereça perigo de morte.</a:t>
            </a:r>
            <a:endParaRPr lang="pt-BR" dirty="0" smtClean="0"/>
          </a:p>
          <a:p>
            <a:r>
              <a:rPr lang="pt-BR" b="1" dirty="0" smtClean="0"/>
              <a:t>Para os insetos, que são alimento potencial de escorpiões, todos os escorpiões são mortalmente venenosos.</a:t>
            </a:r>
            <a:endParaRPr lang="pt-BR" dirty="0" smtClean="0"/>
          </a:p>
          <a:p>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t>Nome científico:</a:t>
            </a:r>
            <a:r>
              <a:rPr lang="pt-BR" sz="2800" dirty="0" err="1" smtClean="0"/>
              <a:t>Tityus</a:t>
            </a:r>
            <a:r>
              <a:rPr lang="pt-BR" sz="2800" dirty="0" smtClean="0"/>
              <a:t> </a:t>
            </a:r>
            <a:r>
              <a:rPr lang="pt-BR" sz="2800" dirty="0" err="1" smtClean="0"/>
              <a:t>serrulatus</a:t>
            </a:r>
            <a:r>
              <a:rPr lang="pt-BR" sz="2800" i="1" dirty="0" smtClean="0"/>
              <a:t/>
            </a:r>
            <a:br>
              <a:rPr lang="pt-BR" sz="2800" i="1" dirty="0" smtClean="0"/>
            </a:br>
            <a:r>
              <a:rPr lang="pt-BR" sz="2800" dirty="0" smtClean="0"/>
              <a:t>Nome comum: escorpião amarelo </a:t>
            </a:r>
            <a:br>
              <a:rPr lang="pt-BR" sz="2800" dirty="0" smtClean="0"/>
            </a:br>
            <a:endParaRPr lang="pt-BR" sz="2800" dirty="0"/>
          </a:p>
        </p:txBody>
      </p:sp>
      <p:pic>
        <p:nvPicPr>
          <p:cNvPr id="4" name="Espaço Reservado para Conteúdo 3" descr="http://www.fiocruz.br/biosseguranca/Bis/infantil/escorp_tityus_serrulatus.jpg"/>
          <p:cNvPicPr>
            <a:picLocks noGrp="1"/>
          </p:cNvPicPr>
          <p:nvPr>
            <p:ph idx="1"/>
          </p:nvPr>
        </p:nvPicPr>
        <p:blipFill>
          <a:blip r:embed="rId2" cstate="print"/>
          <a:srcRect/>
          <a:stretch>
            <a:fillRect/>
          </a:stretch>
        </p:blipFill>
        <p:spPr bwMode="auto">
          <a:xfrm>
            <a:off x="1619672" y="1340768"/>
            <a:ext cx="5904656" cy="51845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Nome científico: </a:t>
            </a:r>
            <a:r>
              <a:rPr lang="pt-BR" sz="2800" dirty="0" err="1" smtClean="0"/>
              <a:t>Tityus</a:t>
            </a:r>
            <a:r>
              <a:rPr lang="pt-BR" sz="2800" dirty="0" smtClean="0"/>
              <a:t> </a:t>
            </a:r>
            <a:r>
              <a:rPr lang="pt-BR" sz="2800" dirty="0" err="1" smtClean="0"/>
              <a:t>bahiensis</a:t>
            </a:r>
            <a:r>
              <a:rPr lang="pt-BR" sz="2800" i="1" dirty="0" smtClean="0"/>
              <a:t/>
            </a:r>
            <a:br>
              <a:rPr lang="pt-BR" sz="2800" i="1" dirty="0" smtClean="0"/>
            </a:br>
            <a:endParaRPr lang="pt-BR" sz="2800" dirty="0"/>
          </a:p>
        </p:txBody>
      </p:sp>
      <p:pic>
        <p:nvPicPr>
          <p:cNvPr id="4" name="Espaço Reservado para Conteúdo 3" descr="http://www.fiocruz.br/biosseguranca/Bis/infantil/escop_tityus_bahiensis.jpg"/>
          <p:cNvPicPr>
            <a:picLocks noGrp="1"/>
          </p:cNvPicPr>
          <p:nvPr>
            <p:ph idx="1"/>
          </p:nvPr>
        </p:nvPicPr>
        <p:blipFill>
          <a:blip r:embed="rId2" cstate="print"/>
          <a:srcRect/>
          <a:stretch>
            <a:fillRect/>
          </a:stretch>
        </p:blipFill>
        <p:spPr bwMode="auto">
          <a:xfrm>
            <a:off x="1434119" y="1600200"/>
            <a:ext cx="6275762" cy="4708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0"/>
            <a:ext cx="8229600" cy="6120720"/>
          </a:xfrm>
        </p:spPr>
        <p:txBody>
          <a:bodyPr>
            <a:noAutofit/>
          </a:bodyPr>
          <a:lstStyle/>
          <a:p>
            <a:r>
              <a:rPr lang="pt-BR" sz="3600" b="1" dirty="0" smtClean="0"/>
              <a:t>Os artrópodes são invertebrados que possuem patas articuladas, tem uma carapaça protetora externa, que é o seu esqueleto.</a:t>
            </a:r>
            <a:endParaRPr lang="pt-BR" sz="3600" dirty="0" smtClean="0"/>
          </a:p>
          <a:p>
            <a:r>
              <a:rPr lang="pt-BR" sz="3600" b="1" dirty="0" smtClean="0"/>
              <a:t>Ao crescer, eles fazem a muda que nada mais é do que abandonar o esqueleto velho e pequeno e fabricar outro, novo e maior. Este fenômeno ocorre várias vezes para que o animal possa chegar a fase adulta.</a:t>
            </a:r>
            <a:endParaRPr lang="pt-BR" sz="3600" dirty="0" smtClean="0"/>
          </a:p>
          <a:p>
            <a:endParaRPr lang="pt-BR"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Quilópodes </a:t>
            </a:r>
            <a:endParaRPr lang="pt-BR" dirty="0"/>
          </a:p>
        </p:txBody>
      </p:sp>
      <p:sp>
        <p:nvSpPr>
          <p:cNvPr id="3" name="Espaço Reservado para Conteúdo 2"/>
          <p:cNvSpPr>
            <a:spLocks noGrp="1"/>
          </p:cNvSpPr>
          <p:nvPr>
            <p:ph idx="1"/>
          </p:nvPr>
        </p:nvSpPr>
        <p:spPr/>
        <p:txBody>
          <a:bodyPr/>
          <a:lstStyle/>
          <a:p>
            <a:r>
              <a:rPr lang="pt-BR" dirty="0" smtClean="0"/>
              <a:t>Os quilópodes são animais velozes, carnívoros, sua alimentação faz-se à base de larvas e besouros. C </a:t>
            </a:r>
            <a:r>
              <a:rPr lang="pt-BR" dirty="0" err="1" smtClean="0"/>
              <a:t>omo</a:t>
            </a:r>
            <a:r>
              <a:rPr lang="pt-BR" dirty="0" smtClean="0"/>
              <a:t> exemplo podemos citar as lacraias e as </a:t>
            </a:r>
            <a:r>
              <a:rPr lang="pt-BR" dirty="0" err="1" smtClean="0"/>
              <a:t>centopéias</a:t>
            </a:r>
            <a:r>
              <a:rPr lang="pt-BR" dirty="0" smtClean="0"/>
              <a:t>. Atualmente existem mais de 581 espécies descritas.</a:t>
            </a:r>
          </a:p>
          <a:p>
            <a:r>
              <a:rPr lang="pt-BR" dirty="0" smtClean="0"/>
              <a:t>O seu corpo é alongado e achatado e divide-se em duas partes principais: cabeça e tronco, com um número variável de segmentos apresentando um par de patas por anel ou segmento, são animais que não se enrolam .</a:t>
            </a:r>
          </a:p>
          <a:p>
            <a:endParaRPr lang="pt-B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quilopo1.jpg"/>
          <p:cNvPicPr>
            <a:picLocks noGrp="1" noChangeAspect="1"/>
          </p:cNvPicPr>
          <p:nvPr>
            <p:ph idx="1"/>
          </p:nvPr>
        </p:nvPicPr>
        <p:blipFill>
          <a:blip r:embed="rId2" cstate="print"/>
          <a:stretch>
            <a:fillRect/>
          </a:stretch>
        </p:blipFill>
        <p:spPr>
          <a:xfrm>
            <a:off x="395536" y="548679"/>
            <a:ext cx="4176464" cy="3116285"/>
          </a:xfrm>
        </p:spPr>
      </p:pic>
      <p:pic>
        <p:nvPicPr>
          <p:cNvPr id="7" name="Imagem 6" descr="quilop2.jpg"/>
          <p:cNvPicPr>
            <a:picLocks noChangeAspect="1"/>
          </p:cNvPicPr>
          <p:nvPr/>
        </p:nvPicPr>
        <p:blipFill>
          <a:blip r:embed="rId3" cstate="print"/>
          <a:stretch>
            <a:fillRect/>
          </a:stretch>
        </p:blipFill>
        <p:spPr>
          <a:xfrm>
            <a:off x="4139952" y="3645024"/>
            <a:ext cx="4569746" cy="283805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832688"/>
          </a:xfrm>
        </p:spPr>
        <p:txBody>
          <a:bodyPr>
            <a:normAutofit fontScale="92500" lnSpcReduction="10000"/>
          </a:bodyPr>
          <a:lstStyle/>
          <a:p>
            <a:r>
              <a:rPr lang="pt-BR" dirty="0" smtClean="0"/>
              <a:t>A maioria das espécies mede menos de 5 cm de comprimento mas algumas atingem os 25 cm. Os quilópodes possuem 1 par de antenas e seu sistema respiratório é traqueal.</a:t>
            </a:r>
          </a:p>
          <a:p>
            <a:r>
              <a:rPr lang="pt-BR" dirty="0" smtClean="0"/>
              <a:t>Possuem garras na cabeça utilizadas para injetar o veneno na presa, veneno este que não é letal para o homem, porém causa muita dor.</a:t>
            </a:r>
          </a:p>
          <a:p>
            <a:r>
              <a:rPr lang="pt-BR" dirty="0" smtClean="0"/>
              <a:t>Seu habitat é em galerias pluviais, canalizações subterrâneas e em troncos em decomposição, lixo etc..</a:t>
            </a:r>
          </a:p>
          <a:p>
            <a:r>
              <a:rPr lang="pt-BR" dirty="0" smtClean="0"/>
              <a:t>O sistema de reprodução é sexuado, as fêmeas colocam seus ovos e tem muito cuidado com eles. O sistema digestivo é completo, começando na boca e terminando no ânus. </a:t>
            </a:r>
          </a:p>
          <a:p>
            <a:endParaRPr lang="pt-B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Diplópodes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Incluindo o </a:t>
            </a:r>
            <a:r>
              <a:rPr lang="pt-BR" dirty="0" err="1" smtClean="0"/>
              <a:t>embuá</a:t>
            </a:r>
            <a:r>
              <a:rPr lang="pt-BR" dirty="0" smtClean="0"/>
              <a:t> e piolho-de-cobra os diplópodes ou </a:t>
            </a:r>
            <a:r>
              <a:rPr lang="pt-BR" dirty="0" err="1" smtClean="0"/>
              <a:t>milípedes</a:t>
            </a:r>
            <a:r>
              <a:rPr lang="pt-BR" dirty="0" smtClean="0"/>
              <a:t> (</a:t>
            </a:r>
            <a:r>
              <a:rPr lang="pt-BR" dirty="0" err="1" smtClean="0"/>
              <a:t>mil-pés</a:t>
            </a:r>
            <a:r>
              <a:rPr lang="pt-BR" dirty="0" smtClean="0"/>
              <a:t>) como também são chamados animais de lenta locomoção, herbívoros e se enrolam em espiral. Possuem um corpo cilíndrico, com 1 par de antenas e 2 pares de patas locomotoras por segmento (que podem variar de 20 a 100) e seu sistema respiratório é traqueal.</a:t>
            </a:r>
          </a:p>
          <a:p>
            <a:r>
              <a:rPr lang="pt-BR" dirty="0" smtClean="0"/>
              <a:t>Esses animais habitam de preferência lugares úmidos, podem ser encontrados embaixo de pedras e folhas mortas ou dentro de troncos apodrecidos, alimentam-se de vegetais mortos.</a:t>
            </a:r>
          </a:p>
          <a:p>
            <a:endParaRPr lang="pt-B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doplop1.jpg"/>
          <p:cNvPicPr>
            <a:picLocks noGrp="1" noChangeAspect="1"/>
          </p:cNvPicPr>
          <p:nvPr>
            <p:ph idx="1"/>
          </p:nvPr>
        </p:nvPicPr>
        <p:blipFill>
          <a:blip r:embed="rId2" cstate="print"/>
          <a:stretch>
            <a:fillRect/>
          </a:stretch>
        </p:blipFill>
        <p:spPr>
          <a:xfrm>
            <a:off x="179512" y="1700808"/>
            <a:ext cx="4416491" cy="3312368"/>
          </a:xfrm>
        </p:spPr>
      </p:pic>
      <p:pic>
        <p:nvPicPr>
          <p:cNvPr id="5" name="Imagem 4" descr="ddiplo 2.jpg"/>
          <p:cNvPicPr>
            <a:picLocks noChangeAspect="1"/>
          </p:cNvPicPr>
          <p:nvPr/>
        </p:nvPicPr>
        <p:blipFill>
          <a:blip r:embed="rId3" cstate="print"/>
          <a:stretch>
            <a:fillRect/>
          </a:stretch>
        </p:blipFill>
        <p:spPr>
          <a:xfrm>
            <a:off x="4716016" y="1700808"/>
            <a:ext cx="4104456" cy="32403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Bibliografia</a:t>
            </a:r>
            <a:endParaRPr lang="pt-BR" dirty="0"/>
          </a:p>
        </p:txBody>
      </p:sp>
      <p:sp>
        <p:nvSpPr>
          <p:cNvPr id="3" name="Espaço Reservado para Conteúdo 2"/>
          <p:cNvSpPr>
            <a:spLocks noGrp="1"/>
          </p:cNvSpPr>
          <p:nvPr>
            <p:ph idx="1"/>
          </p:nvPr>
        </p:nvSpPr>
        <p:spPr/>
        <p:txBody>
          <a:bodyPr>
            <a:normAutofit lnSpcReduction="10000"/>
          </a:bodyPr>
          <a:lstStyle/>
          <a:p>
            <a:pPr lvl="0"/>
            <a:r>
              <a:rPr lang="pt-BR" b="1" dirty="0" smtClean="0"/>
              <a:t>Brasil. </a:t>
            </a:r>
            <a:r>
              <a:rPr lang="pt-BR" b="1" dirty="0" err="1" smtClean="0"/>
              <a:t>Ministerio</a:t>
            </a:r>
            <a:r>
              <a:rPr lang="pt-BR" b="1" dirty="0" smtClean="0"/>
              <a:t> da Saúde. </a:t>
            </a:r>
            <a:r>
              <a:rPr lang="pt-BR" b="1" dirty="0" err="1" smtClean="0"/>
              <a:t>Fundacao</a:t>
            </a:r>
            <a:r>
              <a:rPr lang="pt-BR" b="1" dirty="0" smtClean="0"/>
              <a:t> Nacional de Saúde, Manual de diagnostico e tratamento de acidentes por animais peçonhentos, Brasília; Brasil. </a:t>
            </a:r>
            <a:r>
              <a:rPr lang="pt-BR" b="1" dirty="0" err="1" smtClean="0"/>
              <a:t>Ministerio</a:t>
            </a:r>
            <a:r>
              <a:rPr lang="pt-BR" b="1" dirty="0" smtClean="0"/>
              <a:t> da Saúde. Fundação Nacional de Saúde; 1998. 131 p.</a:t>
            </a:r>
            <a:endParaRPr lang="pt-BR" dirty="0" smtClean="0"/>
          </a:p>
          <a:p>
            <a:r>
              <a:rPr lang="pt-BR" b="1" dirty="0" smtClean="0"/>
              <a:t>Aranha F. Os escorpiões e suas relações com o homem: uma revisão. Ciência e Cultura 1988;40(12):1168-72</a:t>
            </a:r>
            <a:r>
              <a:rPr lang="pt-BR" b="1" dirty="0" smtClean="0"/>
              <a:t>.</a:t>
            </a:r>
          </a:p>
          <a:p>
            <a:r>
              <a:rPr lang="pt-BR" dirty="0" smtClean="0"/>
              <a:t>http://</a:t>
            </a:r>
            <a:r>
              <a:rPr lang="pt-BR" dirty="0" smtClean="0"/>
              <a:t>www.fiocruz.br/biosseguranca/Bis/infantil, acesso 04/11/2012, 13h51.</a:t>
            </a:r>
          </a:p>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832688"/>
          </a:xfrm>
        </p:spPr>
        <p:txBody>
          <a:bodyPr>
            <a:normAutofit/>
          </a:bodyPr>
          <a:lstStyle/>
          <a:p>
            <a:r>
              <a:rPr lang="pt-BR" sz="3200" b="1" dirty="0" smtClean="0"/>
              <a:t>Os artrópodes, no entanto, não possuem apenas patas articuladas, mas sim todas as suas e extremidades, como as antenas e as peças bucais. Os seus membros inferiores são formados por partes que se articulam, ou seja, que se movimentam umas em relação às outras: os seus pés se articulam com suas pernas, que se articulam também com suas coxas, que também se articulam com os ossos do quadril.</a:t>
            </a:r>
            <a:endParaRPr lang="pt-B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CLASSIFICAÇÃO DOS ARTRÓPODES: </a:t>
            </a:r>
            <a:endParaRPr lang="pt-BR" dirty="0"/>
          </a:p>
        </p:txBody>
      </p:sp>
      <p:sp>
        <p:nvSpPr>
          <p:cNvPr id="3" name="Espaço Reservado para Conteúdo 2"/>
          <p:cNvSpPr>
            <a:spLocks noGrp="1"/>
          </p:cNvSpPr>
          <p:nvPr>
            <p:ph idx="1"/>
          </p:nvPr>
        </p:nvSpPr>
        <p:spPr>
          <a:xfrm>
            <a:off x="457200" y="1600200"/>
            <a:ext cx="8435280" cy="4709160"/>
          </a:xfrm>
        </p:spPr>
        <p:txBody>
          <a:bodyPr>
            <a:normAutofit fontScale="92500" lnSpcReduction="20000"/>
          </a:bodyPr>
          <a:lstStyle/>
          <a:p>
            <a:r>
              <a:rPr lang="pt-BR" b="1" dirty="0" smtClean="0"/>
              <a:t>Os </a:t>
            </a:r>
            <a:r>
              <a:rPr lang="pt-BR" b="1" dirty="0" smtClean="0"/>
              <a:t>artrópodes podem ser classificados em cinco classes principais, usando como critério o número de patas.</a:t>
            </a:r>
            <a:endParaRPr lang="pt-BR" dirty="0" smtClean="0"/>
          </a:p>
          <a:p>
            <a:pPr>
              <a:buNone/>
            </a:pPr>
            <a:r>
              <a:rPr lang="pt-BR" b="1" dirty="0" smtClean="0"/>
              <a:t>Nº de </a:t>
            </a:r>
            <a:r>
              <a:rPr lang="pt-BR" b="1" dirty="0" smtClean="0"/>
              <a:t>patas		Classe		Exemplos</a:t>
            </a:r>
            <a:endParaRPr lang="pt-BR" b="1" dirty="0" smtClean="0"/>
          </a:p>
          <a:p>
            <a:pPr>
              <a:buNone/>
            </a:pPr>
            <a:r>
              <a:rPr lang="pt-BR" dirty="0" smtClean="0"/>
              <a:t>6				Insetos		Barata</a:t>
            </a:r>
            <a:r>
              <a:rPr lang="pt-BR" dirty="0" smtClean="0"/>
              <a:t>, Mosquito</a:t>
            </a:r>
          </a:p>
          <a:p>
            <a:pPr>
              <a:buNone/>
            </a:pPr>
            <a:r>
              <a:rPr lang="pt-BR" dirty="0" smtClean="0"/>
              <a:t>8				</a:t>
            </a:r>
            <a:r>
              <a:rPr lang="pt-BR" dirty="0" err="1" smtClean="0"/>
              <a:t>Aracnídios</a:t>
            </a:r>
            <a:r>
              <a:rPr lang="pt-BR" dirty="0" smtClean="0"/>
              <a:t>		Aranha</a:t>
            </a:r>
            <a:r>
              <a:rPr lang="pt-BR" dirty="0" smtClean="0"/>
              <a:t>, escorpião</a:t>
            </a:r>
          </a:p>
          <a:p>
            <a:pPr>
              <a:buNone/>
            </a:pPr>
            <a:r>
              <a:rPr lang="pt-BR" dirty="0" smtClean="0"/>
              <a:t>10				Crustáceos		Camarão</a:t>
            </a:r>
            <a:r>
              <a:rPr lang="pt-BR" dirty="0" smtClean="0"/>
              <a:t>, Siri</a:t>
            </a:r>
          </a:p>
          <a:p>
            <a:pPr>
              <a:buNone/>
            </a:pPr>
            <a:r>
              <a:rPr lang="pt-BR" dirty="0" smtClean="0"/>
              <a:t>1 par por </a:t>
            </a:r>
            <a:r>
              <a:rPr lang="pt-BR" dirty="0" smtClean="0"/>
              <a:t>		Quilópodes		Lacraia</a:t>
            </a:r>
          </a:p>
          <a:p>
            <a:pPr>
              <a:buNone/>
            </a:pPr>
            <a:r>
              <a:rPr lang="pt-BR" dirty="0" smtClean="0"/>
              <a:t>seguimento.</a:t>
            </a:r>
            <a:endParaRPr lang="pt-BR" dirty="0" smtClean="0"/>
          </a:p>
          <a:p>
            <a:pPr>
              <a:buNone/>
            </a:pPr>
            <a:r>
              <a:rPr lang="pt-BR" dirty="0" smtClean="0"/>
              <a:t>2 par por </a:t>
            </a:r>
            <a:r>
              <a:rPr lang="pt-BR" dirty="0" smtClean="0"/>
              <a:t>		Diplópodes		Piolho </a:t>
            </a:r>
            <a:r>
              <a:rPr lang="pt-BR" dirty="0" smtClean="0"/>
              <a:t>de cobra</a:t>
            </a:r>
            <a:endParaRPr lang="pt-BR" dirty="0" smtClean="0"/>
          </a:p>
          <a:p>
            <a:pPr>
              <a:buNone/>
            </a:pPr>
            <a:r>
              <a:rPr lang="pt-BR" dirty="0" smtClean="0"/>
              <a:t>seguimento. </a:t>
            </a:r>
            <a:r>
              <a:rPr lang="pt-BR" dirty="0" smtClean="0"/>
              <a:t/>
            </a:r>
            <a:br>
              <a:rPr lang="pt-BR" dirty="0" smtClean="0"/>
            </a:b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aranguejo.jpg"/>
          <p:cNvPicPr>
            <a:picLocks noChangeAspect="1"/>
          </p:cNvPicPr>
          <p:nvPr/>
        </p:nvPicPr>
        <p:blipFill>
          <a:blip r:embed="rId2" cstate="print"/>
          <a:srcRect l="17500" r="14673"/>
          <a:stretch>
            <a:fillRect/>
          </a:stretch>
        </p:blipFill>
        <p:spPr>
          <a:xfrm>
            <a:off x="5687616" y="692696"/>
            <a:ext cx="3456384" cy="3190875"/>
          </a:xfrm>
          <a:prstGeom prst="rect">
            <a:avLst/>
          </a:prstGeom>
        </p:spPr>
      </p:pic>
      <p:sp>
        <p:nvSpPr>
          <p:cNvPr id="2" name="Título 1"/>
          <p:cNvSpPr>
            <a:spLocks noGrp="1"/>
          </p:cNvSpPr>
          <p:nvPr>
            <p:ph type="title"/>
          </p:nvPr>
        </p:nvSpPr>
        <p:spPr/>
        <p:txBody>
          <a:bodyPr/>
          <a:lstStyle/>
          <a:p>
            <a:r>
              <a:rPr lang="pt-BR" dirty="0" smtClean="0"/>
              <a:t>CRUSTÁCEOS</a:t>
            </a:r>
            <a:endParaRPr lang="pt-BR" dirty="0"/>
          </a:p>
        </p:txBody>
      </p:sp>
      <p:pic>
        <p:nvPicPr>
          <p:cNvPr id="5" name="Imagem 4" descr="crust1.jpg"/>
          <p:cNvPicPr>
            <a:picLocks noChangeAspect="1"/>
          </p:cNvPicPr>
          <p:nvPr/>
        </p:nvPicPr>
        <p:blipFill>
          <a:blip r:embed="rId3" cstate="print"/>
          <a:stretch>
            <a:fillRect/>
          </a:stretch>
        </p:blipFill>
        <p:spPr>
          <a:xfrm>
            <a:off x="251520" y="1268760"/>
            <a:ext cx="2457450" cy="1857375"/>
          </a:xfrm>
          <a:prstGeom prst="rect">
            <a:avLst/>
          </a:prstGeom>
        </p:spPr>
      </p:pic>
      <p:pic>
        <p:nvPicPr>
          <p:cNvPr id="6" name="Imagem 5" descr="lagosta.jpg"/>
          <p:cNvPicPr>
            <a:picLocks noChangeAspect="1"/>
          </p:cNvPicPr>
          <p:nvPr/>
        </p:nvPicPr>
        <p:blipFill>
          <a:blip r:embed="rId4" cstate="print"/>
          <a:stretch>
            <a:fillRect/>
          </a:stretch>
        </p:blipFill>
        <p:spPr>
          <a:xfrm>
            <a:off x="2843808" y="1196752"/>
            <a:ext cx="2746591" cy="1944216"/>
          </a:xfrm>
          <a:prstGeom prst="rect">
            <a:avLst/>
          </a:prstGeom>
        </p:spPr>
      </p:pic>
      <p:pic>
        <p:nvPicPr>
          <p:cNvPr id="8" name="Imagem 7" descr="camarão.jpg"/>
          <p:cNvPicPr>
            <a:picLocks noChangeAspect="1"/>
          </p:cNvPicPr>
          <p:nvPr/>
        </p:nvPicPr>
        <p:blipFill>
          <a:blip r:embed="rId5" cstate="print"/>
          <a:stretch>
            <a:fillRect/>
          </a:stretch>
        </p:blipFill>
        <p:spPr>
          <a:xfrm>
            <a:off x="5652120" y="4509120"/>
            <a:ext cx="3048000" cy="1504950"/>
          </a:xfrm>
          <a:prstGeom prst="rect">
            <a:avLst/>
          </a:prstGeom>
        </p:spPr>
      </p:pic>
      <p:pic>
        <p:nvPicPr>
          <p:cNvPr id="10" name="Espaço Reservado para Conteúdo 9" descr="caranguejo 2.jpg"/>
          <p:cNvPicPr>
            <a:picLocks noGrp="1" noChangeAspect="1"/>
          </p:cNvPicPr>
          <p:nvPr>
            <p:ph idx="1"/>
          </p:nvPr>
        </p:nvPicPr>
        <p:blipFill>
          <a:blip r:embed="rId6" cstate="print"/>
          <a:stretch>
            <a:fillRect/>
          </a:stretch>
        </p:blipFill>
        <p:spPr>
          <a:xfrm>
            <a:off x="395536" y="3364286"/>
            <a:ext cx="4608512" cy="312298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Crustáceos</a:t>
            </a:r>
            <a:endParaRPr lang="pt-BR" dirty="0"/>
          </a:p>
        </p:txBody>
      </p:sp>
      <p:sp>
        <p:nvSpPr>
          <p:cNvPr id="3" name="Espaço Reservado para Conteúdo 2"/>
          <p:cNvSpPr>
            <a:spLocks noGrp="1"/>
          </p:cNvSpPr>
          <p:nvPr>
            <p:ph idx="1"/>
          </p:nvPr>
        </p:nvSpPr>
        <p:spPr/>
        <p:txBody>
          <a:bodyPr>
            <a:normAutofit lnSpcReduction="10000"/>
          </a:bodyPr>
          <a:lstStyle/>
          <a:p>
            <a:r>
              <a:rPr lang="pt-BR" b="1" dirty="0" smtClean="0"/>
              <a:t>Também pertencentes à classe dos artrópodes os crustáceos fazem parte desta classificação por serem possuidores de pernas articuladas, mas sem espinha dorsal. Como exemplo desta classe poderemos citar o camarão, a </a:t>
            </a:r>
            <a:r>
              <a:rPr lang="pt-BR" b="1" dirty="0" err="1" smtClean="0"/>
              <a:t>craca</a:t>
            </a:r>
            <a:r>
              <a:rPr lang="pt-BR" b="1" dirty="0" smtClean="0"/>
              <a:t>, a lagosta, o pitu, o siri e o caranguejo entre outros.</a:t>
            </a:r>
            <a:endParaRPr lang="pt-BR" dirty="0" smtClean="0"/>
          </a:p>
          <a:p>
            <a:r>
              <a:rPr lang="pt-BR" b="1" dirty="0" smtClean="0"/>
              <a:t>Podem encontrar-se crustáceos em praticamente todos os ambientes do mundo, desde as fossas abissais dos oceanos, até glaciares e lagoas temporárias dos desertos.</a:t>
            </a:r>
            <a:endParaRPr lang="pt-BR" dirty="0" smtClean="0"/>
          </a:p>
          <a:p>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rustaceo3.jpg"/>
          <p:cNvPicPr>
            <a:picLocks noGrp="1" noChangeAspect="1"/>
          </p:cNvPicPr>
          <p:nvPr>
            <p:ph idx="1"/>
          </p:nvPr>
        </p:nvPicPr>
        <p:blipFill>
          <a:blip r:embed="rId2" cstate="print"/>
          <a:stretch>
            <a:fillRect/>
          </a:stretch>
        </p:blipFill>
        <p:spPr>
          <a:xfrm>
            <a:off x="1043608" y="476672"/>
            <a:ext cx="6912768" cy="591199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pice">
  <a:themeElements>
    <a:clrScheme name="Personalizada 3">
      <a:dk1>
        <a:srgbClr val="3399FF"/>
      </a:dk1>
      <a:lt1>
        <a:sysClr val="window" lastClr="FFFFFF"/>
      </a:lt1>
      <a:dk2>
        <a:srgbClr val="002060"/>
      </a:dk2>
      <a:lt2>
        <a:srgbClr val="F8F8F8"/>
      </a:lt2>
      <a:accent1>
        <a:srgbClr val="99CCFF"/>
      </a:accent1>
      <a:accent2>
        <a:srgbClr val="66CCFF"/>
      </a:accent2>
      <a:accent3>
        <a:srgbClr val="33CCFF"/>
      </a:accent3>
      <a:accent4>
        <a:srgbClr val="00CCFF"/>
      </a:accent4>
      <a:accent5>
        <a:srgbClr val="0099FF"/>
      </a:accent5>
      <a:accent6>
        <a:srgbClr val="0066FF"/>
      </a:accent6>
      <a:hlink>
        <a:srgbClr val="0066CC"/>
      </a:hlink>
      <a:folHlink>
        <a:srgbClr val="003399"/>
      </a:folHlink>
    </a:clrScheme>
    <a:fontScheme name="Áp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p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139</TotalTime>
  <Words>1332</Words>
  <Application>Microsoft Office PowerPoint</Application>
  <PresentationFormat>Apresentação na tela (4:3)</PresentationFormat>
  <Paragraphs>79</Paragraphs>
  <Slides>45</Slides>
  <Notes>0</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Ápice</vt:lpstr>
      <vt:lpstr>ARTRÓPODES</vt:lpstr>
      <vt:lpstr>Slide 2</vt:lpstr>
      <vt:lpstr>Slide 3</vt:lpstr>
      <vt:lpstr>Slide 4</vt:lpstr>
      <vt:lpstr>Slide 5</vt:lpstr>
      <vt:lpstr>CLASSIFICAÇÃO DOS ARTRÓPODES: </vt:lpstr>
      <vt:lpstr>CRUSTÁCEOS</vt:lpstr>
      <vt:lpstr>Crustáceos</vt:lpstr>
      <vt:lpstr>Slide 9</vt:lpstr>
      <vt:lpstr>Slide 10</vt:lpstr>
      <vt:lpstr>Slide 11</vt:lpstr>
      <vt:lpstr>Slide 12</vt:lpstr>
      <vt:lpstr>Slide 13</vt:lpstr>
      <vt:lpstr>Slide 14</vt:lpstr>
      <vt:lpstr>INSETOS</vt:lpstr>
      <vt:lpstr>Insetos</vt:lpstr>
      <vt:lpstr>Slide 17</vt:lpstr>
      <vt:lpstr>Slide 18</vt:lpstr>
      <vt:lpstr>Slide 19</vt:lpstr>
      <vt:lpstr>Aranhas</vt:lpstr>
      <vt:lpstr>Aracnídeos</vt:lpstr>
      <vt:lpstr>Slide 22</vt:lpstr>
      <vt:lpstr>Slide 23</vt:lpstr>
      <vt:lpstr>Slide 24</vt:lpstr>
      <vt:lpstr>Slide 25</vt:lpstr>
      <vt:lpstr>Nome científico: Grammostola pulchra Nome cumum: Brazilian Black, caranguejeira negra brasileira. </vt:lpstr>
      <vt:lpstr>Nome científico: Lasiodora parahybana Nome comum: Brazilian Salmon Pink, caranguejeira rosa brasileira</vt:lpstr>
      <vt:lpstr>Nome científico: Theraphosa Blondi Nome comum: Goliath Bird Eater</vt:lpstr>
      <vt:lpstr>Nome científico: Ephebopus murinus Nome popular: Skeleton tarantula</vt:lpstr>
      <vt:lpstr>Nome científico: Avicularia metalica Nome popular: Tarântula de botas. </vt:lpstr>
      <vt:lpstr>Nome científico: Loxosceles gaucho, L. laeta, L. intermedia Nome comum: Aranha Marrom </vt:lpstr>
      <vt:lpstr>Nome científico: Phoneutria nigriventer Nome comum: Aranha Armadeira </vt:lpstr>
      <vt:lpstr>Nome científico: Latrodectus curacaviensis Nome comum: Viúva Negra </vt:lpstr>
      <vt:lpstr>Escorpionídeos</vt:lpstr>
      <vt:lpstr>Slide 35</vt:lpstr>
      <vt:lpstr>Slide 36</vt:lpstr>
      <vt:lpstr>Slide 37</vt:lpstr>
      <vt:lpstr>Nome científico:Tityus serrulatus Nome comum: escorpião amarelo  </vt:lpstr>
      <vt:lpstr>Nome científico: Tityus bahiensis </vt:lpstr>
      <vt:lpstr>Quilópodes </vt:lpstr>
      <vt:lpstr>Slide 41</vt:lpstr>
      <vt:lpstr>Slide 42</vt:lpstr>
      <vt:lpstr>Diplópodes</vt:lpstr>
      <vt:lpstr>Slide 44</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ARTRÓPODES</dc:title>
  <dc:creator>Simone</dc:creator>
  <cp:lastModifiedBy>Simone</cp:lastModifiedBy>
  <cp:revision>14</cp:revision>
  <dcterms:created xsi:type="dcterms:W3CDTF">2012-11-04T15:14:27Z</dcterms:created>
  <dcterms:modified xsi:type="dcterms:W3CDTF">2012-11-04T17:34:12Z</dcterms:modified>
</cp:coreProperties>
</file>