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3" r:id="rId6"/>
    <p:sldId id="260" r:id="rId7"/>
    <p:sldId id="261" r:id="rId8"/>
    <p:sldId id="284" r:id="rId9"/>
    <p:sldId id="262" r:id="rId10"/>
    <p:sldId id="263" r:id="rId11"/>
    <p:sldId id="264" r:id="rId12"/>
    <p:sldId id="268" r:id="rId13"/>
    <p:sldId id="265" r:id="rId14"/>
    <p:sldId id="266" r:id="rId15"/>
    <p:sldId id="267" r:id="rId16"/>
    <p:sldId id="285" r:id="rId17"/>
    <p:sldId id="269" r:id="rId18"/>
    <p:sldId id="270" r:id="rId19"/>
    <p:sldId id="271" r:id="rId20"/>
    <p:sldId id="272" r:id="rId21"/>
    <p:sldId id="273" r:id="rId22"/>
    <p:sldId id="286" r:id="rId23"/>
    <p:sldId id="274" r:id="rId24"/>
    <p:sldId id="275" r:id="rId25"/>
    <p:sldId id="276" r:id="rId26"/>
    <p:sldId id="288" r:id="rId27"/>
    <p:sldId id="287" r:id="rId28"/>
    <p:sldId id="277" r:id="rId29"/>
    <p:sldId id="278" r:id="rId30"/>
    <p:sldId id="279" r:id="rId31"/>
    <p:sldId id="289" r:id="rId32"/>
    <p:sldId id="290" r:id="rId33"/>
    <p:sldId id="280" r:id="rId34"/>
    <p:sldId id="281" r:id="rId35"/>
    <p:sldId id="282" r:id="rId36"/>
    <p:sldId id="291" r:id="rId3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Arredondar Retângulo em um Canto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ítu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pt-BR" smtClean="0"/>
              <a:t>Clique para editar o estilo do título mestre</a:t>
            </a:r>
            <a:endParaRPr kumimoji="0" lang="en-US"/>
          </a:p>
        </p:txBody>
      </p:sp>
      <p:sp>
        <p:nvSpPr>
          <p:cNvPr id="9" name="Subtítu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0" name="Espaço Reservado para Data 9"/>
          <p:cNvSpPr>
            <a:spLocks noGrp="1"/>
          </p:cNvSpPr>
          <p:nvPr>
            <p:ph type="dt" sz="half" idx="10"/>
          </p:nvPr>
        </p:nvSpPr>
        <p:spPr>
          <a:xfrm>
            <a:off x="5562600" y="6509004"/>
            <a:ext cx="3002280" cy="274320"/>
          </a:xfrm>
        </p:spPr>
        <p:txBody>
          <a:bodyPr vert="horz" rtlCol="0"/>
          <a:lstStyle>
            <a:extLst/>
          </a:lstStyle>
          <a:p>
            <a:fld id="{D37B6040-8A60-403B-91BD-8C2D31536487}" type="datetimeFigureOut">
              <a:rPr lang="pt-BR" smtClean="0"/>
              <a:pPr/>
              <a:t>26/11/2012</a:t>
            </a:fld>
            <a:endParaRPr lang="pt-BR"/>
          </a:p>
        </p:txBody>
      </p:sp>
      <p:sp>
        <p:nvSpPr>
          <p:cNvPr id="11" name="Espaço Reservado para Número de Slid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79D81D5-6559-4053-B523-6C0A6833A338}" type="slidenum">
              <a:rPr lang="pt-BR" smtClean="0"/>
              <a:pPr/>
              <a:t>‹nº›</a:t>
            </a:fld>
            <a:endParaRPr lang="pt-BR"/>
          </a:p>
        </p:txBody>
      </p:sp>
      <p:sp>
        <p:nvSpPr>
          <p:cNvPr id="12" name="Espaço Reservado para Rodapé 11"/>
          <p:cNvSpPr>
            <a:spLocks noGrp="1"/>
          </p:cNvSpPr>
          <p:nvPr>
            <p:ph type="ftr" sz="quarter" idx="12"/>
          </p:nvPr>
        </p:nvSpPr>
        <p:spPr>
          <a:xfrm>
            <a:off x="1600200" y="6509004"/>
            <a:ext cx="3907464" cy="274320"/>
          </a:xfrm>
        </p:spPr>
        <p:txBody>
          <a:bodyPr vert="horz" rtlCol="0"/>
          <a:lstStyle>
            <a:extLst/>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79D81D5-6559-4053-B523-6C0A6833A338}"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lvl1pPr algn="l">
              <a:defRPr/>
            </a:lvl1pPr>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79D81D5-6559-4053-B523-6C0A6833A338}"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379D81D5-6559-4053-B523-6C0A6833A338}"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7" name="Retângu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8" name="Espaço Reservado para Data 7"/>
          <p:cNvSpPr>
            <a:spLocks noGrp="1"/>
          </p:cNvSpPr>
          <p:nvPr>
            <p:ph type="dt" sz="half" idx="10"/>
          </p:nvPr>
        </p:nvSpPr>
        <p:spPr>
          <a:xfrm>
            <a:off x="5562600" y="6513670"/>
            <a:ext cx="3002280" cy="274320"/>
          </a:xfrm>
        </p:spPr>
        <p:txBody>
          <a:bodyPr vert="horz" rtlCol="0"/>
          <a:lstStyle>
            <a:extLst/>
          </a:lstStyle>
          <a:p>
            <a:fld id="{D37B6040-8A60-403B-91BD-8C2D31536487}" type="datetimeFigureOut">
              <a:rPr lang="pt-BR" smtClean="0"/>
              <a:pPr/>
              <a:t>26/11/2012</a:t>
            </a:fld>
            <a:endParaRPr lang="pt-BR"/>
          </a:p>
        </p:txBody>
      </p:sp>
      <p:sp>
        <p:nvSpPr>
          <p:cNvPr id="9" name="Espaço Reservado para Número de Slid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79D81D5-6559-4053-B523-6C0A6833A338}" type="slidenum">
              <a:rPr lang="pt-BR" smtClean="0"/>
              <a:pPr/>
              <a:t>‹nº›</a:t>
            </a:fld>
            <a:endParaRPr lang="pt-BR"/>
          </a:p>
        </p:txBody>
      </p:sp>
      <p:sp>
        <p:nvSpPr>
          <p:cNvPr id="10" name="Espaço Reservado para Rodapé 9"/>
          <p:cNvSpPr>
            <a:spLocks noGrp="1"/>
          </p:cNvSpPr>
          <p:nvPr>
            <p:ph type="ftr" sz="quarter" idx="12"/>
          </p:nvPr>
        </p:nvSpPr>
        <p:spPr>
          <a:xfrm>
            <a:off x="1600200" y="6513670"/>
            <a:ext cx="3907464" cy="274320"/>
          </a:xfrm>
        </p:spPr>
        <p:txBody>
          <a:bodyPr vert="horz" rtlCol="0"/>
          <a:lstStyle>
            <a:extLst/>
          </a:lstStyle>
          <a:p>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a:xfrm>
            <a:off x="8641080" y="6514568"/>
            <a:ext cx="464288" cy="274320"/>
          </a:xfrm>
        </p:spPr>
        <p:txBody>
          <a:bodyPr/>
          <a:lstStyle>
            <a:extLst/>
          </a:lstStyle>
          <a:p>
            <a:fld id="{379D81D5-6559-4053-B523-6C0A6833A338}" type="slidenum">
              <a:rPr lang="pt-BR" smtClean="0"/>
              <a:pPr/>
              <a:t>‹nº›</a:t>
            </a:fld>
            <a:endParaRPr lang="pt-BR"/>
          </a:p>
        </p:txBody>
      </p:sp>
      <p:sp>
        <p:nvSpPr>
          <p:cNvPr id="10" name="Retângu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ângu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ítulo 1"/>
          <p:cNvSpPr>
            <a:spLocks noGrp="1"/>
          </p:cNvSpPr>
          <p:nvPr>
            <p:ph type="title"/>
          </p:nvPr>
        </p:nvSpPr>
        <p:spPr>
          <a:xfrm>
            <a:off x="457200" y="251948"/>
            <a:ext cx="8229600" cy="1143000"/>
          </a:xfrm>
        </p:spPr>
        <p:txBody>
          <a:bodyPr anchor="b"/>
          <a:lstStyle>
            <a:lvl1pPr>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a:xfrm>
            <a:off x="8641080" y="6514568"/>
            <a:ext cx="464288" cy="274320"/>
          </a:xfrm>
        </p:spPr>
        <p:txBody>
          <a:bodyPr/>
          <a:lstStyle>
            <a:extLst/>
          </a:lstStyle>
          <a:p>
            <a:fld id="{379D81D5-6559-4053-B523-6C0A6833A338}"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3218"/>
            <a:ext cx="8229600" cy="1143000"/>
          </a:xfrm>
        </p:spPr>
        <p:txBody>
          <a:bodyPr/>
          <a:lstStyle>
            <a:extLst/>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379D81D5-6559-4053-B523-6C0A6833A338}" type="slidenum">
              <a:rPr lang="pt-BR" smtClean="0"/>
              <a:pPr/>
              <a:t>‹nº›</a:t>
            </a:fld>
            <a:endParaRPr lang="pt-BR"/>
          </a:p>
        </p:txBody>
      </p:sp>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D37B6040-8A60-403B-91BD-8C2D31536487}" type="datetimeFigureOut">
              <a:rPr lang="pt-BR" smtClean="0"/>
              <a:pPr/>
              <a:t>26/11/2012</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379D81D5-6559-4053-B523-6C0A6833A338}"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2"/>
      </p:bgRef>
    </p:bg>
    <p:spTree>
      <p:nvGrpSpPr>
        <p:cNvPr id="1" name=""/>
        <p:cNvGrpSpPr/>
        <p:nvPr/>
      </p:nvGrpSpPr>
      <p:grpSpPr>
        <a:xfrm>
          <a:off x="0" y="0"/>
          <a:ext cx="0" cy="0"/>
          <a:chOff x="0" y="0"/>
          <a:chExt cx="0" cy="0"/>
        </a:xfrm>
      </p:grpSpPr>
      <p:sp>
        <p:nvSpPr>
          <p:cNvPr id="8" name="Retângu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963136" y="304800"/>
            <a:ext cx="3931920" cy="762000"/>
          </a:xfrm>
        </p:spPr>
        <p:txBody>
          <a:bodyPr anchor="b"/>
          <a:lstStyle>
            <a:lvl1pPr marL="0" algn="r">
              <a:buNone/>
              <a:defRPr sz="2000" b="1"/>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9" name="Espaço Reservado para Data 8"/>
          <p:cNvSpPr>
            <a:spLocks noGrp="1"/>
          </p:cNvSpPr>
          <p:nvPr>
            <p:ph type="dt" sz="half" idx="10"/>
          </p:nvPr>
        </p:nvSpPr>
        <p:spPr>
          <a:xfrm>
            <a:off x="5562600" y="6513670"/>
            <a:ext cx="3002280" cy="274320"/>
          </a:xfrm>
        </p:spPr>
        <p:txBody>
          <a:bodyPr vert="horz" rtlCol="0"/>
          <a:lstStyle>
            <a:extLst/>
          </a:lstStyle>
          <a:p>
            <a:fld id="{D37B6040-8A60-403B-91BD-8C2D31536487}" type="datetimeFigureOut">
              <a:rPr lang="pt-BR" smtClean="0"/>
              <a:pPr/>
              <a:t>26/11/2012</a:t>
            </a:fld>
            <a:endParaRPr lang="pt-BR"/>
          </a:p>
        </p:txBody>
      </p:sp>
      <p:sp>
        <p:nvSpPr>
          <p:cNvPr id="10" name="Espaço Reservado para Número de Slid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379D81D5-6559-4053-B523-6C0A6833A338}" type="slidenum">
              <a:rPr lang="pt-BR" smtClean="0"/>
              <a:pPr/>
              <a:t>‹nº›</a:t>
            </a:fld>
            <a:endParaRPr lang="pt-BR"/>
          </a:p>
        </p:txBody>
      </p:sp>
      <p:sp>
        <p:nvSpPr>
          <p:cNvPr id="11" name="Espaço Reservado para Rodapé 10"/>
          <p:cNvSpPr>
            <a:spLocks noGrp="1"/>
          </p:cNvSpPr>
          <p:nvPr>
            <p:ph type="ftr" sz="quarter" idx="12"/>
          </p:nvPr>
        </p:nvSpPr>
        <p:spPr>
          <a:xfrm>
            <a:off x="1600200" y="6513670"/>
            <a:ext cx="3907464" cy="274320"/>
          </a:xfrm>
        </p:spPr>
        <p:txBody>
          <a:bodyPr vert="horz" rtlCol="0"/>
          <a:lstStyle>
            <a:extLst/>
          </a:lstStyle>
          <a:p>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040443" y="4724400"/>
            <a:ext cx="5486400" cy="664536"/>
          </a:xfrm>
        </p:spPr>
        <p:txBody>
          <a:bodyPr anchor="b"/>
          <a:lstStyle>
            <a:lvl1pPr marL="0" algn="r">
              <a:buNone/>
              <a:defRPr sz="2000" b="1"/>
            </a:lvl1pPr>
            <a:extLst/>
          </a:lstStyle>
          <a:p>
            <a:r>
              <a:rPr kumimoji="0" lang="pt-BR" smtClean="0"/>
              <a:t>Clique para editar o estilo do título mestre</a:t>
            </a:r>
            <a:endParaRPr kumimoji="0" lang="en-US"/>
          </a:p>
        </p:txBody>
      </p:sp>
      <p:sp>
        <p:nvSpPr>
          <p:cNvPr id="4" name="Espaço Reservado para Tex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
        <p:nvSpPr>
          <p:cNvPr id="13" name="Espaço Reservado para Imagem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8" name="Espaço Reservado para Data 7"/>
          <p:cNvSpPr>
            <a:spLocks noGrp="1"/>
          </p:cNvSpPr>
          <p:nvPr>
            <p:ph type="dt" sz="half" idx="10"/>
          </p:nvPr>
        </p:nvSpPr>
        <p:spPr>
          <a:xfrm>
            <a:off x="5562600" y="6509004"/>
            <a:ext cx="3002280" cy="274320"/>
          </a:xfrm>
        </p:spPr>
        <p:txBody>
          <a:bodyPr vert="horz" rtlCol="0"/>
          <a:lstStyle>
            <a:extLst/>
          </a:lstStyle>
          <a:p>
            <a:fld id="{D37B6040-8A60-403B-91BD-8C2D31536487}" type="datetimeFigureOut">
              <a:rPr lang="pt-BR" smtClean="0"/>
              <a:pPr/>
              <a:t>26/11/2012</a:t>
            </a:fld>
            <a:endParaRPr lang="pt-BR"/>
          </a:p>
        </p:txBody>
      </p:sp>
      <p:sp>
        <p:nvSpPr>
          <p:cNvPr id="9" name="Espaço Reservado para Número de Slid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79D81D5-6559-4053-B523-6C0A6833A338}" type="slidenum">
              <a:rPr lang="pt-BR" smtClean="0"/>
              <a:pPr/>
              <a:t>‹nº›</a:t>
            </a:fld>
            <a:endParaRPr lang="pt-BR"/>
          </a:p>
        </p:txBody>
      </p:sp>
      <p:sp>
        <p:nvSpPr>
          <p:cNvPr id="10" name="Espaço Reservado para Rodapé 9"/>
          <p:cNvSpPr>
            <a:spLocks noGrp="1"/>
          </p:cNvSpPr>
          <p:nvPr>
            <p:ph type="ftr" sz="quarter" idx="12"/>
          </p:nvPr>
        </p:nvSpPr>
        <p:spPr>
          <a:xfrm>
            <a:off x="1600200" y="6509004"/>
            <a:ext cx="3907464" cy="274320"/>
          </a:xfrm>
        </p:spPr>
        <p:txBody>
          <a:bodyPr vert="horz" rtlCol="0"/>
          <a:lstStyle>
            <a:extLst/>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edondar Retângulo em um Canto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ço Reservado para Rodapé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pt-BR"/>
          </a:p>
        </p:txBody>
      </p:sp>
      <p:sp>
        <p:nvSpPr>
          <p:cNvPr id="14" name="Espaço Reservado para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37B6040-8A60-403B-91BD-8C2D31536487}" type="datetimeFigureOut">
              <a:rPr lang="pt-BR" smtClean="0"/>
              <a:pPr/>
              <a:t>26/11/2012</a:t>
            </a:fld>
            <a:endParaRPr lang="pt-BR"/>
          </a:p>
        </p:txBody>
      </p:sp>
      <p:sp>
        <p:nvSpPr>
          <p:cNvPr id="23" name="Espaço Reservado para Número de Slid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379D81D5-6559-4053-B523-6C0A6833A338}" type="slidenum">
              <a:rPr lang="pt-BR" smtClean="0"/>
              <a:pPr/>
              <a:t>‹nº›</a:t>
            </a:fld>
            <a:endParaRPr lang="pt-BR"/>
          </a:p>
        </p:txBody>
      </p:sp>
      <p:sp>
        <p:nvSpPr>
          <p:cNvPr id="22" name="Espaço Reservado para Títu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2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28.xml.rels><?xml version="1.0" encoding="UTF-8" standalone="yes"?>
<Relationships xmlns="http://schemas.openxmlformats.org/package/2006/relationships"><Relationship Id="rId2" Type="http://schemas.openxmlformats.org/officeDocument/2006/relationships/hyperlink" Target="http://www.youtube.com/watch?NR=1&amp;v=O0q5K4F3r-8"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youtube.com/watch?v=oszYduAY-R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3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image" Target="../media/image24.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youtube.com/watch?v=zWIMsahm5no"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 Id="rId5" Type="http://schemas.openxmlformats.org/officeDocument/2006/relationships/image" Target="../media/image29.jpeg"/><Relationship Id="rId4" Type="http://schemas.openxmlformats.org/officeDocument/2006/relationships/image" Target="../media/image2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CELENTERADOS</a:t>
            </a:r>
            <a:endParaRPr lang="pt-BR" dirty="0"/>
          </a:p>
        </p:txBody>
      </p:sp>
      <p:sp>
        <p:nvSpPr>
          <p:cNvPr id="3" name="Subtítulo 2"/>
          <p:cNvSpPr>
            <a:spLocks noGrp="1"/>
          </p:cNvSpPr>
          <p:nvPr>
            <p:ph type="subTitle" idx="1"/>
          </p:nvPr>
        </p:nvSpPr>
        <p:spPr/>
        <p:txBody>
          <a:bodyPr/>
          <a:lstStyle/>
          <a:p>
            <a:r>
              <a:rPr lang="pt-BR" dirty="0" smtClean="0"/>
              <a:t>OU</a:t>
            </a:r>
          </a:p>
          <a:p>
            <a:r>
              <a:rPr lang="pt-BR" dirty="0" smtClean="0"/>
              <a:t>CNIDÁRIOS</a:t>
            </a:r>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Foi a presença do </a:t>
            </a:r>
            <a:r>
              <a:rPr lang="pt-BR" dirty="0" err="1"/>
              <a:t>cnidócito</a:t>
            </a:r>
            <a:r>
              <a:rPr lang="pt-BR" dirty="0"/>
              <a:t> que deu o </a:t>
            </a:r>
            <a:r>
              <a:rPr lang="pt-BR" dirty="0" err="1"/>
              <a:t>nemo</a:t>
            </a:r>
            <a:r>
              <a:rPr lang="pt-BR" dirty="0"/>
              <a:t> ao filo </a:t>
            </a:r>
            <a:r>
              <a:rPr lang="pt-BR" dirty="0" err="1"/>
              <a:t>Cnidaria</a:t>
            </a:r>
            <a:r>
              <a:rPr lang="pt-BR" dirty="0"/>
              <a:t> (que têm </a:t>
            </a:r>
            <a:r>
              <a:rPr lang="pt-BR" i="1" dirty="0" err="1"/>
              <a:t>cnida</a:t>
            </a:r>
            <a:r>
              <a:rPr lang="pt-BR" dirty="0"/>
              <a:t> = urtiga)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Tanto o pólipo como a medusa apresentam uma boca que se abre na cavidade gastrovascular, mas não possuem ânus. O alimento ingerido pela boca, cai na cavidade gastrovascular, onde é parcialmente digerido e </a:t>
            </a:r>
            <a:r>
              <a:rPr lang="pt-BR" dirty="0" err="1"/>
              <a:t>distribuido</a:t>
            </a:r>
            <a:r>
              <a:rPr lang="pt-BR" dirty="0"/>
              <a:t> (daí o nome </a:t>
            </a:r>
            <a:r>
              <a:rPr lang="pt-BR" i="1" dirty="0" err="1"/>
              <a:t>gastro</a:t>
            </a:r>
            <a:r>
              <a:rPr lang="pt-BR" dirty="0"/>
              <a:t>, de alimentação, e</a:t>
            </a:r>
            <a:r>
              <a:rPr lang="pt-BR" i="1" dirty="0"/>
              <a:t> vascular</a:t>
            </a:r>
            <a:r>
              <a:rPr lang="pt-BR" dirty="0"/>
              <a:t>, de circulação).</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cnidarios4.jpg"/>
          <p:cNvPicPr>
            <a:picLocks noGrp="1" noChangeAspect="1"/>
          </p:cNvPicPr>
          <p:nvPr>
            <p:ph idx="1"/>
          </p:nvPr>
        </p:nvPicPr>
        <p:blipFill>
          <a:blip r:embed="rId2" cstate="print"/>
          <a:stretch>
            <a:fillRect/>
          </a:stretch>
        </p:blipFill>
        <p:spPr>
          <a:xfrm>
            <a:off x="971600" y="1784898"/>
            <a:ext cx="7272808" cy="4206987"/>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Após a fase extracelular da digestão, o alimento é absorvido pelas células que revestem a cavidade gastrovascular, completando a digestão.</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A digestão é portanto, em parte extracelular e em parte intracelular. Os restos não-aproveitáveis são liberados pela boca. Na região oral, estão os tentáculos, que participam na captura de alimentos.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92500" lnSpcReduction="20000"/>
          </a:bodyPr>
          <a:lstStyle/>
          <a:p>
            <a:r>
              <a:rPr lang="pt-BR" dirty="0"/>
              <a:t>As camadas de célula que ocorrem nos cnidários são: a </a:t>
            </a:r>
            <a:r>
              <a:rPr lang="pt-BR" b="1" dirty="0"/>
              <a:t>epiderme</a:t>
            </a:r>
            <a:r>
              <a:rPr lang="pt-BR" dirty="0"/>
              <a:t>, que reveste o corpo externamente, e a </a:t>
            </a:r>
            <a:r>
              <a:rPr lang="pt-BR" b="1" dirty="0" err="1"/>
              <a:t>gastroderme</a:t>
            </a:r>
            <a:r>
              <a:rPr lang="pt-BR" dirty="0"/>
              <a:t>, que reveste a cavidade gastrovascular. Entre a epiderme e a </a:t>
            </a:r>
            <a:r>
              <a:rPr lang="pt-BR" dirty="0" err="1"/>
              <a:t>gastroderme</a:t>
            </a:r>
            <a:r>
              <a:rPr lang="pt-BR" dirty="0"/>
              <a:t> existe uma camada gelatinosa denominada </a:t>
            </a:r>
            <a:r>
              <a:rPr lang="pt-BR" b="1" dirty="0" err="1"/>
              <a:t>mesogléia</a:t>
            </a:r>
            <a:r>
              <a:rPr lang="pt-BR" dirty="0"/>
              <a:t>. Essa camada é mais abundante nas medusas do que nos pólipos e, por isso, as medusas têm aspecto gelatinoso, fato que lhes rendeu a denominação popular de "águas-vivas".</a:t>
            </a:r>
          </a:p>
        </p:txBody>
      </p:sp>
      <p:sp>
        <p:nvSpPr>
          <p:cNvPr id="6" name="SMARTInkAnnotation2"/>
          <p:cNvSpPr/>
          <p:nvPr/>
        </p:nvSpPr>
        <p:spPr>
          <a:xfrm>
            <a:off x="6520668" y="3777257"/>
            <a:ext cx="8939" cy="8931"/>
          </a:xfrm>
          <a:custGeom>
            <a:avLst/>
            <a:gdLst/>
            <a:ahLst/>
            <a:cxnLst/>
            <a:rect l="0" t="0" r="0" b="0"/>
            <a:pathLst>
              <a:path w="8939" h="8931">
                <a:moveTo>
                  <a:pt x="8938" y="8930"/>
                </a:moveTo>
                <a:lnTo>
                  <a:pt x="0" y="0"/>
                </a:lnTo>
              </a:path>
            </a:pathLst>
          </a:custGeom>
          <a:ln w="38100" cap="flat" cmpd="sng" algn="ctr">
            <a:solidFill>
              <a:srgbClr val="FF0000"/>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images.jpg"/>
          <p:cNvPicPr>
            <a:picLocks noGrp="1" noChangeAspect="1"/>
          </p:cNvPicPr>
          <p:nvPr>
            <p:ph idx="1"/>
          </p:nvPr>
        </p:nvPicPr>
        <p:blipFill>
          <a:blip r:embed="rId2" cstate="print"/>
          <a:stretch>
            <a:fillRect/>
          </a:stretch>
        </p:blipFill>
        <p:spPr>
          <a:xfrm>
            <a:off x="2627784" y="692696"/>
            <a:ext cx="3960440" cy="5355828"/>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Os cnidários </a:t>
            </a:r>
            <a:r>
              <a:rPr lang="pt-BR" b="1" dirty="0"/>
              <a:t>são os primeiros animais a apresentarem células nervosas </a:t>
            </a:r>
            <a:r>
              <a:rPr lang="pt-BR" dirty="0"/>
              <a:t>(neurônios). Nesses animais, os neurônios dispõem-se de modo difuso pelo corpo, o que é uma condição primitiva entre os animais.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Os cnidários apresentam movimentos de contração e de extensão do corpo, além de poderem apresentar deslocamentos. São, portanto, os primeiros animais a realizarem essas funções.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A respiração e a excreção ocorrem por difusão através de toda a superfície do corpo. Não existem estruturas especiais relacionadas a esses processos, como também é o caso das esponjas.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7544" y="332656"/>
            <a:ext cx="8229600" cy="5616624"/>
          </a:xfrm>
        </p:spPr>
        <p:txBody>
          <a:bodyPr/>
          <a:lstStyle/>
          <a:p>
            <a:pPr>
              <a:buNone/>
            </a:pPr>
            <a:r>
              <a:rPr lang="pt-BR" dirty="0" smtClean="0"/>
              <a:t>	O </a:t>
            </a:r>
            <a:r>
              <a:rPr lang="pt-BR" dirty="0"/>
              <a:t>filo Cnidária (cnidários) está representado pelas </a:t>
            </a:r>
            <a:r>
              <a:rPr lang="pt-BR" b="1" dirty="0"/>
              <a:t>hidras</a:t>
            </a:r>
            <a:r>
              <a:rPr lang="pt-BR" dirty="0"/>
              <a:t>, </a:t>
            </a:r>
            <a:r>
              <a:rPr lang="pt-BR" b="1" dirty="0"/>
              <a:t>medusas</a:t>
            </a:r>
            <a:r>
              <a:rPr lang="pt-BR" dirty="0"/>
              <a:t> ou </a:t>
            </a:r>
            <a:r>
              <a:rPr lang="pt-BR" b="1" dirty="0"/>
              <a:t>água-vivas</a:t>
            </a:r>
            <a:r>
              <a:rPr lang="pt-BR" dirty="0"/>
              <a:t>, </a:t>
            </a:r>
            <a:r>
              <a:rPr lang="pt-BR" b="1" dirty="0"/>
              <a:t>corais</a:t>
            </a:r>
            <a:r>
              <a:rPr lang="pt-BR" dirty="0"/>
              <a:t> </a:t>
            </a:r>
            <a:r>
              <a:rPr lang="pt-BR" dirty="0" smtClean="0"/>
              <a:t>e </a:t>
            </a:r>
            <a:r>
              <a:rPr lang="pt-BR" b="1" dirty="0" err="1" smtClean="0"/>
              <a:t>anêmonas-do-mar</a:t>
            </a:r>
            <a:r>
              <a:rPr lang="pt-BR" dirty="0"/>
              <a:t>.</a:t>
            </a:r>
          </a:p>
        </p:txBody>
      </p:sp>
      <p:sp>
        <p:nvSpPr>
          <p:cNvPr id="35842" name="AutoShape 2" descr="data:image/jpeg;base64,/9j/4AAQSkZJRgABAQAAAQABAAD/2wCEAAkGBhQSERUUEhQUFRQVFxcUFBgVGBgYFRgXFhQWGBoYFRcXHCYeFxojGRYXIC8gIycpLCwsFx4xNTAqNSYrLCkBCQoKDgwOGg8PGikfHyIpLCwpLCkpKSkpKSksLCwpLCwsKSwpKSksKSkpLCkpKSkpKSkpKSkpKSksLCwsLCwsLP/AABEIAKAA7QMBIgACEQEDEQH/xAAcAAABBQEBAQAAAAAAAAAAAAAFAAMEBgcCAQj/xABDEAACAQIEAwUFBgMGBAcAAAABAhEAAwQSITEFQVEGEyJhcQcygZGhFEJScrHBI2LRM4KS4fDxFTRToiRDY3N0srP/xAAaAQADAQEBAQAAAAAAAAAAAAABAwQCAAUG/8QAJhEAAgICAQQCAgMBAAAAAAAAAAECEQMhMQQSMkEicRNRQmGBM//aAAwDAQACEQMRAD8AyM0hSr2mCRUpqTw/CC48McqgFnPMAdPM7USXCYS74bTXLb8jcgqx6aHw1oxKaWgJSp3FYVrblHEMu4/1yqbwrhAuBrlxslpPebmT+FfOgFySVg2lRteGWbyt3GdXQZocg5hzjoaCV3AIy7hVO4JhzcxNlF957ttFkwJa4oEnlqRUGivZb/ncL/8AIs//AKpQGR5RtHCrbW0dohvEd9VcjKCOXI/Osr7acKcY68loB4KmLclVJjwLPnyrZMV4VzHRc5J9VgwfLb61SeKcP7vEOQAHPjzzMkgQVI0IjahOSjR6UYudjGEt3IvB8oFy5beAABItBTA5a6UN7cgd9bt2xBl2PmRAn9qNsD3WckaOBH3tp/agWMwjNfBy3GuIrBlykhZIAJP5mA+NTScnKx6iolY4fwQ37rWzdS3Cu0uTlJVS2URrJ0FCbKO5hAzNBMKCTAEnQdBRjGv3d9BBVlbxA6EENqCOs07ctfZcWTh7jZQsSYDEXFy3F05SSPSKfHiyaauWgfbtygPQE/U0TxWAuWYS7oxVX6+BlkajQb09wLurd6b1o3bCT3gBjKG8KsSNoJB+FEDifsuIzhUdVtmBdAuKyAwAZ97SNa5RcjTaiVW/pprtHxqFjGJTXqP0NXDtRgsMqm4nei93oVkIXudULt3ZGoAzJAqm4xvDp1H71tKnQqW42RK8JrylTSY6jSua9ApMpoM48aua6iuaAREUq8pUACFdsa4ArvLXI4sKOLyKjEK6CLZMAMszlY9RyPOoeIwzIYYEHz/rtTdWfDYr7Nbg2+/IANwPrbt5hIHkaCVksn2gbhhzLctggM6gLJgSGBInz/1FeNwa8JPdOQNSVGYD1yzR68mHvgkWgI37ow6eeTZxM7U9wa3ct2cQli7mBUXFZJDTb+6y7jTlWu0W8rW1z+gNfv8Af2PF/a2ABPNrZMa/lPOlxHE5cLYtRGhuN5yxj9z8qMWMVaxbW2GVLwU27qnRbqnmD15xQHjrOLxS4INtVtxEeFBAPrlIM13o6G3THuytktiVjQAFmPIKFMk03fxFhWYLbNzX3mJA3nQDlRC3b+z4Bm2uYg5B1ybkD1/cVXa7hG4ruk2EFu2H0KG0fxISQPVTyrvAYVrWLsTB/i2mUjYjvF1FC6M8MfMLZ1zW71v/AAs4j61iTuLHY1U4/aNhwOIW7bIfNGY+HqMkMZ33iq72gsu10FZKKimNgUtrDsvKAREfrXXCuJsQbeYBAGYzEqohmyHqQAPjUvMt0W0YlECEDnmXOWAFRY5d0e1n0ksfZLuBNsnJlAJ/iCAATOhhdOZmhr33tujC++a/3lu6uqlWUgpnJ3OYKR6Ub7QY67YuCyjKlsG3dQpENBzKcx1ka6cqE8d4aoQvbdnYM1x5+5cBJyCdxkIM+VPhEjyytFVx+Ca9iF8ShrxzZrhgZtWOZjtqD9BT2JsBwXhvdOWOpGYZvLRtN9qMvw1Llu6SWDpbGJwwWCGJILBvIBTp6V6+ANsLdcDubxzIM05grrIIXVdHOp6U6tCFyCcLYae8zIFOTMGI8QDruv3gCZjpVuxPAS9gqSrQTDLoAC5hYOwIA+EUAscP7sqrAgqwzhxpoykAKf5Rzq7jE2zbERCggnnuTqPL9qZipcgyJ+ildsMMO61Hie8CnobQUg9CSo+VVTtJwa5hbhs3gFuLlJAIb3lkaj4Vq13AK91s2Vxa/ia+REOPSRWVdobr3Ga5cLFncklgZgaDffT9K6XNmHdAWK9FKugKIgSJJAAknT4nlV84F7Lndc+Kc2hytgA3DoNzsu/Q1K7A9nERExNyDcYnul5IJjPG5Jgx0Bq8kltSZ5iP6ViUmhkUV237McFERcYnmbkH6CKr/FfZrbUE27jqQDAuAMDHmsEVpOFAckSPP/aldw87mR9KR+SmO/HZgfE+B3cP/aLAOzDVD6Eeuxoea2nivDgPuB7Tnxqdvh5+lZx2q7M/Zyr25Nm5OUndW52yeccjzHmDTk7ViJwortdCuSK6C0UYCSGNRuNaMcU42txCttChdhcvS0hmAIAXovPXWaDCvaBO4pjlm8UIZSQRsRoatHZTjobEr3ltMzBlLr4WIKmZA0Ogqp1J4diu6uq8TlIJG0jmJ85opmckFJUWhcJhcY0WX7i/Phz7MRtJGmp50S4n2Uv4uyC1uMVYGW5/6iAaEHmSOfWaoT3PESBAkkDp0+Vad7KO3Dm+uFvnMHBFtz7wIGik8wf1ouRNLHKKTiU3tm8XLdoaC3bGnm3+UfKgmGwNy4YRGb0BP1rS/aNxyxhsYyJhUNzKrM7jQyNIqjYztXfuaBu7Xpb8I+lC72MxuXaqRGxvAb1m2LlxQoJygFhm2n3QdKI4TF4a2oS2He49y1LsAqqFcEhR+9AXcnck+tdYb31/MP1FB8Moxr5K37Lqz1PucWdsz2kYAFFQRmyhVJbX0k/GhDvA+FP8CN5ruSwfE6uCCQFZchLAz1WfPWoMcT7LJ4WWDD4m1jC6YggNbXNbKDxMBGg89Saf4eFyuqslzoQNWCjJJnqI09aroxPc3u+Kkq5tnOx8djLoVMfcIhfQc4q6mA9lrYTu4KvAAzTJVwdyTOvwr0II8Gb2V3hnCxbZCSB3ZKgH71u4xEeZBNCuJBTh3VRD2rpQ+hXTTl7m3pVw43gE8DrK+JO8jXXvAZAmB/lVf4hhf+Z63GssI6hoJ+n1oyXo6OwXxOxdzG8fda6LSsSJNwIpEzy1qXh8W0EsAS3lCkLpBg8goE+tEWwC37N8M4SbhvKzAtGTIpyxEEyevShlvhjFEUWwko1wEmMwzkFpO+5+ApUlT0NjvRP4ne7vDNcFwA3fDAmVCnLrrqDvWb8cxbXNWYtGUCYOmvTbU1d7nCzibYtFkVbKu9xmPhkSVUGdSY0qh44JkMBg2YDKekGfrFFO6E5VVg4VIwWENy4iCZdlT/EQKYAo52MUHG2S2ylnP9xGaPLbenkiNM4QmUFiRl0RFHJU0UA+QAq08DwChhcza5jljWRH++tVHhmN75MyrAGiqBAjqP8AOrRwnjAlLWVJUEBgddNdtudJzJ1obB7CGO4coZnXSf1PTyoJx293SzJifFHSjeIxJkA7HY0OxeCN1l8RUbEjWY5H1qOOpWyndAjBYnOsfdOmvKo3FuDrcVrDgZbg3P3WjwsPQn9asOI4KoJKpl1VcwPiI5ygEb01ewEggnY+E+Q2p3er0YcdHz1jsI1q49tt0YqeWqkjblTQFXP2ncPyYlbg2uIJ0+8mhJ6kiKpzLVKJGifFKlSFYEHtegV5XoNEAjUnh2MNq7buKYKMrj+6ZqNNeiiBq1RpHtawIurh8bb910CtHnqv1kVmta72IAx3CbuGfU25VeokSh+elZNfslGKtupIPqDFAnwOrg/Q3Tlg+JfUfqKbNO4UeNfzL+ornwVx8kWM3NB6Cm2cjYkHy0/1/nSau0wjuCVUkKCxPkNTUiPsH4f4XHhlqziGC2rputkRWEAMXKiSVPQysjQxVjwODtW7AtZTp+P7sEkKh6DSPSs74Mig2WsWrjXpOZs+VRcznKV8iI+M1crvELhtMrFGuKCWA5Rvrzy7n0NVqdRs8PsbkS3sqxbM4Fsjn1XXQdZFDmfB3G8RuIAqySCS7a6+QWB86i4ziJu6kAaAabaADT5ULuE/6/rXny6qTZdj6ZP2ElQIpYT3bI625kkkmdfiKet4RrkW1uqiJYW2WbUKfExAHUmOdQ8LjTcu2EVdQAkTOZvES0fEULxd/PYkaSt1Wg/fUBhMcyKfjm5chy4VEicd4xYFhsJZQi4Gtv3maJK5sw85kRy0iqjxXEsyoHEFQADEFhLGW/Edd/IVNwyjFIwJVbttGuBmIVWRFzMp6N060Nx+JZwMxJyhUHkqiAPhVC5PHySt/ZCFF+zF8W8TbY7DNvzlGEfGYoQBTtm5BB5gyPhyp6Eo1bh2PsXBlm4rwW7vw7xAAP4R6fGpOEulGFweGDpy8qqGHRu875Rpd1SNgkSSfhNHcHiO8ZdZGw/2oT0rGwjbRa0xLMZY6jmenOieHxCyIkxzP9Kr2bUj0ojwm7nOmoE/H1PrXnc8F0lSDZdTJ3jU/Co+NtbHZDDeZJPMelCnxjWAUQrcR5JcznVpAYEfh6GuLOMOcBiYBHPlzpixvkmeTdFa9qGBD4cXAP7NlI9GIU/qPlWXC3W09vbajB4kKwYZVII83SsctqGnyqnHtCZLZ1SpUqySntKlSrgCrqvCa9FFHGkexTFRfv2/xWww9VaP3oF7S+D9xjnjRbsXB/eMH/urr2XYzu+JWv5wyfNefyq1+2zAeCxdA2LIfQiR9RWW/kS+OX7MlincMfGv5h+org13hvfX8w/UVpluPyQdVtqN8AViraZlPhC66MdQeh0B086gWcACJB8IUM0wG1EnKOetT8LeFpnCAlcnMzqCCLkDYx+9R2fWTdwo7xeKcXu+tqGzbpEWw1zMpCqDyJBHnFDeI4oq/doWAtA52IIZmY+MH1JI186N3fELRE5nkgjQrl1DAjlznyofiLrurFmJFwZWbSWyvmkjn4iTNaU/TIHB3ocVGsoS0S1sXFA5FvdB9P6U/h7ouIGETs0dY1oXexCMhQk+6AuuojX9q87JXdLqzIzAj4g7+elIzRTVjcEmppMexoI1FQ8NxV7QhcpUOLpRxKMyqVXMOkE6etTuItpQdhRxOkX5KnGmV9F3/wBc/pXOLHhHqP3qSVio+KPh+Iq6PJ8zNVZEFdJXMV7TxBYez/FvDct3BnTuyFWSpHjzkKRtry51aOy17vGU5VRd4BJG5jfWYB+VZwjlSCNxWkdj7pCs0DKcoj+aDsT0/cUrNL4FOBXIMcTxITvDO22/Sq5geM3EnI7Cd9fOal9pLvv+ZP0FVbD4oddenOl9LH42O6h1ouz8buXPfgdSBE+tScK5nU9QfnoardvGSo1HKdetT04uqaMSWJCCOZjnVnaqI3sl9ucRkwJX/qXFX4LLH6rWY2sYBNWn2hYuHtWpOim6w87hgT/dX61T1UVjgDkSqVKlSScVe15Srjj2vQa8pUQBXszicmLsMOV1PqY/etc9r6zw/NzFxD8/96xrhB/j2v8A3Ej/ABCtf9sF2MAg63EHyE1l8oly/wDRGK0/gCO9tyARnWQdj4hoTTFSeGW8160OtxBPqwE0XwW4/NfaLnYREtFySBmVVXqCxLCeUD51FOKtgsw5HKimZg5tT6aU/hsRAaQGCh4BEqSVKKR85moXFLQ7xsihApVcok65ddT1IJqRKz6h60T8PirZO9zKFKgTqojlHQk/Wo/EEKhkk+FQzabudQq9BlqRhuGL362hcgG2HUsI/ilM2QAdWlZNR+1GIEqmilNG5y3Mz0/pR7diG74AGMxJbeJJmR8qm9lHhn8yB8p/rQTGXxJAM+dE+AgiDz3o5F8RfTRcs1/osHEE0oKRRvE6pNBLvOlY+D0pPkC3dzTGKXw/EVKI1NNY1fB6kfvVsOUfOzXLB5FIV1FKKoZMdWUlgOpA+taj2VX/AMOQRqLmh8mVjp11H0FZrwtZvWwfxCtjwOGVcHaymS3jb49PQaeoNTdQ6iV9MvkU7tFiIDZ9szEkDkYGnzqqC2PfDArMADcjzWd6sva9fC46KSf8SmqKX10rWDUTupfyLJhOE3bl0AKVAGZidFUGNWJ0G9TeJcQs2nFzOLjBmdUXXXZc7bKOcDWq1isUwQJJ1Aa5JJJn3VJ6BdY6knlUAmn9xLY/i8Y9x2dyWZjJJ602k1xNOo9ZATKVKlShIqVI05ZsM5CqCzHQACST5AVxw3XtGj2JxwXN9lvx+Q/pQd7ZBIIII0IOhB864CaYY7G4I3cdYUf9RWPkF1P6VofttxMWsPb5lmY/3R/nUf2K9m5NzFMNBNu39CSP0+Bod7asVmxlu3yS19WY/sKxdyonfyyIzupXC3i/aPS4h+TiotO4T+0T8y/qK2+CvH5r7RoWNRQVu2ycrgFtIKv0HVacSwgv2biQMyq7F9U7yWXXoNR8qD8PuqrfxCYCGNyMwU5R5a0f4cPC+HCrN1EuISdSFGfIp2Elj8RUUUfUzuK0O4bgBS4M7Kz2HGa0sSyMVIZG2ggn0oPxPgfdX7zXEV7Rt3bliSfFvkBI1lYJ88tW2wQ6G8Yzd0veA7+AidCelLiHE7d2wFZMwCuqwNVBEHLGvP8A7qp7UkQ3JvRmGKwQv4mGGUdzaKi2AozFLYWRz1Op571Zn4dnvsbdpVDTlRNgFBXblOUn41IvcPsfaBcw5IBS0ndt7yuAFgE+hOtTcSq2b1zu2MIDDHeWXX6n60rJtUPwPs+2A8avhHSgN/yqy8Qw5dFCSznNKKJYKozFvMb/ACqu2bas4DMVU7sNSOY0peNDsk1TBkUzjx4B6/1ot/wq4bptFQrKoJ6AQCSfmPnQviNghBMcj6Tm0PQ6VZFbR4k3pg0GkaQryapJiTwsfxrf5h9CK2M3/BbSAALazAgTAnT5/Osq7J4YPjLQb3Q0t6CK1u/Y8bDkDHwqXqPSLum0myh+0BMpJ/lXT1j+tUJFlgOp/er97SnGc9GIj0Ggn5VRLB8U+R/Q0yK0ifM7Y3fuZmJ6ma4mvCKQo2IPRT1paYBpxWooIQrtimQRmzyZ2y5YERzmZpukKWJPZrTvZRh7dnD4rHOoZrIyp5eHMY6TIrMa032MYhbn2rCPql1A0ctJVhPIwfpQYrL4ka/7bcafdWyo/KSfQ61H4reHFrDX0RUxtkTeRdBet8nX+YGJqF2v9nd3A2zcZgyd4UWN8pnKT1JA2G3OrT7KuwrhhirwKiPAu0gjc+VchMnFR7lyaN2Z4auEwVq2YAt2wWPKYliT8Tr5ViXtM7S2MbiRcsKwCqUZjHjhjBA6Vcfa725CocFYbxH+3I+6v4NOZ5+VY+TWYxp2axR/keTTuC/tE/Mv6imafwLRcQ9HX/7Ctvgsxea+0WCTruZIAjf4dT5VesHwuLdlDc/j2wTt4VLNmyKwHi0bxAyZmqdg7bOwyEAqwuZj90BhLecaH0Bq9Ye4zLNwoz5mPeJ7ryfekaAneDU0F7Ppuok9IY4tdKJylsxdo2XVIHrmqr/bCmZlJUycpEyuhGscyoAqx9ouHslx1YEAgPAIICkblhz30qs8StFYkEZhImfEJPiHXp8KS5NyNYYJo4N7+IdTuTmIOYmB06amiScRzBQ2qqfAo3dhuXO8GP6UBQn996k2LhRgRzgrpAnqPJTO2mlNj+g5Y0EbjOiNctmLjEIsGMisTOvmPD8agC0sWSoDhRLMgIy+MmLnUjrXOOuKdHJyicoXcmNz5SaewVrKrFrgtLkYKoglyNQPQkCmxPOnI5OIJum8+VnfMrCNDm5jlGgoHx5gbZjncB89mqVcvajqNB8tz8KEcUaU+U/I0yLtk82lHQKy0jXJNdRVJEW32fcPJuNcj3YQeZmTHyFacvEbNy4bSMDeILOuzAEwMg+83XkAJ5gUP7LJhe4DYe6jLatjMoBBUsplrmbno23U1WuwXGS/EroVC5vs2W4Im2iEmdQfBETEbDeppLub/oqTUYqgL7RzF8jkGI+VU6yPFHWR8xFXb2n2Iug9WbXrOtUUE7/L4UxcIRk8jk14adxA1kbHX06j4GmDQYs6roGm67UVyOCVKlSoCj2rZ2F7Q3cIuJe28BbWcKYhrmdUTz0knToKqVXnsb2fVVW/cUu7a20+7HJj1MjauSsRnkox2WPB8H/4jilxt/MthgriyxJ/jABSAp+7oDMbEDrUj2ge0b7Ov2bCkC7EOw/8sfhH88fKhPaft4bKlEIN7YZYy2x1Mbt0HL6Vmly6WJJJJJkk7knc0Wq0T4cbm+6fHo9dyxJMknWTufMmm6U0qBcKnML76fmX9RTdSeG2C962oiWdFEmBLMAJJ23oPgZj1NfZbOD4cFswJzoVdVAMMoPjkjYZdD5GtFxHdhQbBlVC5ABEDcDzjb4UL7Mdnvs03i4LZYG4Q22WWDKRJEgCfI9al47F5wYKpmBPQDfQfPSk+MT35y/JPXAD4xxBrlwsxMsQSOX8sD0ivOKYI37eEVWksRZBYQBnbY+QJIp232cvXkDL3YBUspLAGM5Go38viKdwWHupktFMzi6pSNQWJmAfhSIRe2yn8kUl2vaK7d4M9otmK+BoOWSdGOo6e7PxFT14TbGGR2zNcZ5SD4cms78yYPwopdwpfvbj5V7pWuZG++YjKR1gUH71rgDhMyWk26aga/SnJJCcmRzWyC2HZWZrpI56jxGdtKg8QCd8crFkGik6E6A7es13xTi927czXCCYAHIAKIy/Coty8SIIG8zz9K0QykN3WjXYx9aFY4ynxH70VvWyRrQ/ilvwTpMxHwpkOSbLYIO1eGlm0rkMapJy3dk+KphsHi7jwzXMlhUzASGDEmN9OtCuyHFfs+Ms3Dca2gdRcZf+mYzA9VPMdBQcVzNZaDZpXtE4fmwq3FjKjIAQZBUwFIPQhxWXE0bHaa59ifCN4kLo6EkymWZUdQZ25RQM1g6UrO5lT5EH57/oKapxPdb4fvTVZMns04TTdOKK44IUppV7NAUKro/tFjAjDW7IRwndl51jYxzBql15NFOjE4RnVntKlSmuNipUqU0DhTUrhUd/aze73iT6ZxNRKlcKuZb9o6aXEOu2jjeufBuHkvs12zxhTI3EZRroJgSfLyrjAq1zxOnhzeEbAqBpmHz6UCt380BYWMx26xz3qy3sd3a57jS19FuFQNABmA026/OpYq+T6HIuzj2eYbDA3wllSmY5dCcuUnXQz8vOvOJcVthctoszySFXQoQj2/GTsQ2oA5U3j+KrbUspzBQsMp1zNk2I+8CYqhXuJ5b7lQQM7EA6mCeZ50ymlSEppu5Bfi3FC94uQQsr4SZgAAQT6a/GhfFLxts6DMupBGoMEg6j5Vxj+KBhIoPj+IPdYs5LMdydzAA/QCjBe2MzTilUQje4qGsqmXxhjnf8SgDKB0+9NcujALIIkA/AzQpLoZuar8405/GpaXz+LQdeYHSmnnUTEvMsx94Fdeh3qBxMeDynn6f1BqTZvLmAYc4MGN+nnTHFLpdYJnLounKW3oxWwZFSAdexXYsnSvWtEVRRKNRTT06RTT1lnDbGuK6Y1yfKlsAjXNKvaw2cIV0VrmnVbzoWc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35844" name="AutoShape 4" descr="data:image/jpeg;base64,/9j/4AAQSkZJRgABAQAAAQABAAD/2wCEAAkGBhQSERUUEhQUFRQVFxcUFBgVGBgYFRgXFhQWGBoYFRcXHCYeFxojGRYXIC8gIycpLCwsFx4xNTAqNSYrLCkBCQoKDgwOGg8PGikfHyIpLCwpLCkpKSkpKSksLCwpLCwsKSwpKSksKSkpLCkpKSkpKSkpKSkpKSksLCwsLCwsLP/AABEIAKAA7QMBIgACEQEDEQH/xAAcAAABBQEBAQAAAAAAAAAAAAAFAAMEBgcCAQj/xABDEAACAQIEAwUFBgMGBAcAAAABAhEAAwQSITEFQVEGEyJhcQcygZGhFEJScrHBI2LRM4KS4fDxFTRToiRDY3N0srP/xAAaAQADAQEBAQAAAAAAAAAAAAABAwQCAAUG/8QAJhEAAgICAQQCAgMBAAAAAAAAAAECEQMhMQQSMkEicRNRQmGBM//aAAwDAQACEQMRAD8AyM0hSr2mCRUpqTw/CC48McqgFnPMAdPM7USXCYS74bTXLb8jcgqx6aHw1oxKaWgJSp3FYVrblHEMu4/1yqbwrhAuBrlxslpPebmT+FfOgFySVg2lRteGWbyt3GdXQZocg5hzjoaCV3AIy7hVO4JhzcxNlF957ttFkwJa4oEnlqRUGivZb/ncL/8AIs//AKpQGR5RtHCrbW0dohvEd9VcjKCOXI/Osr7acKcY68loB4KmLclVJjwLPnyrZMV4VzHRc5J9VgwfLb61SeKcP7vEOQAHPjzzMkgQVI0IjahOSjR6UYudjGEt3IvB8oFy5beAABItBTA5a6UN7cgd9bt2xBl2PmRAn9qNsD3WckaOBH3tp/agWMwjNfBy3GuIrBlykhZIAJP5mA+NTScnKx6iolY4fwQ37rWzdS3Cu0uTlJVS2URrJ0FCbKO5hAzNBMKCTAEnQdBRjGv3d9BBVlbxA6EENqCOs07ctfZcWTh7jZQsSYDEXFy3F05SSPSKfHiyaauWgfbtygPQE/U0TxWAuWYS7oxVX6+BlkajQb09wLurd6b1o3bCT3gBjKG8KsSNoJB+FEDifsuIzhUdVtmBdAuKyAwAZ97SNa5RcjTaiVW/pprtHxqFjGJTXqP0NXDtRgsMqm4nei93oVkIXudULt3ZGoAzJAqm4xvDp1H71tKnQqW42RK8JrylTSY6jSua9ApMpoM48aua6iuaAREUq8pUACFdsa4ArvLXI4sKOLyKjEK6CLZMAMszlY9RyPOoeIwzIYYEHz/rtTdWfDYr7Nbg2+/IANwPrbt5hIHkaCVksn2gbhhzLctggM6gLJgSGBInz/1FeNwa8JPdOQNSVGYD1yzR68mHvgkWgI37ow6eeTZxM7U9wa3ct2cQli7mBUXFZJDTb+6y7jTlWu0W8rW1z+gNfv8Af2PF/a2ABPNrZMa/lPOlxHE5cLYtRGhuN5yxj9z8qMWMVaxbW2GVLwU27qnRbqnmD15xQHjrOLxS4INtVtxEeFBAPrlIM13o6G3THuytktiVjQAFmPIKFMk03fxFhWYLbNzX3mJA3nQDlRC3b+z4Bm2uYg5B1ybkD1/cVXa7hG4ruk2EFu2H0KG0fxISQPVTyrvAYVrWLsTB/i2mUjYjvF1FC6M8MfMLZ1zW71v/AAs4j61iTuLHY1U4/aNhwOIW7bIfNGY+HqMkMZ33iq72gsu10FZKKimNgUtrDsvKAREfrXXCuJsQbeYBAGYzEqohmyHqQAPjUvMt0W0YlECEDnmXOWAFRY5d0e1n0ksfZLuBNsnJlAJ/iCAATOhhdOZmhr33tujC++a/3lu6uqlWUgpnJ3OYKR6Ub7QY67YuCyjKlsG3dQpENBzKcx1ka6cqE8d4aoQvbdnYM1x5+5cBJyCdxkIM+VPhEjyytFVx+Ca9iF8ShrxzZrhgZtWOZjtqD9BT2JsBwXhvdOWOpGYZvLRtN9qMvw1Llu6SWDpbGJwwWCGJILBvIBTp6V6+ANsLdcDubxzIM05grrIIXVdHOp6U6tCFyCcLYae8zIFOTMGI8QDruv3gCZjpVuxPAS9gqSrQTDLoAC5hYOwIA+EUAscP7sqrAgqwzhxpoykAKf5Rzq7jE2zbERCggnnuTqPL9qZipcgyJ+ildsMMO61Hie8CnobQUg9CSo+VVTtJwa5hbhs3gFuLlJAIb3lkaj4Vq13AK91s2Vxa/ia+REOPSRWVdobr3Ga5cLFncklgZgaDffT9K6XNmHdAWK9FKugKIgSJJAAknT4nlV84F7Lndc+Kc2hytgA3DoNzsu/Q1K7A9nERExNyDcYnul5IJjPG5Jgx0Bq8kltSZ5iP6ViUmhkUV237McFERcYnmbkH6CKr/FfZrbUE27jqQDAuAMDHmsEVpOFAckSPP/aldw87mR9KR+SmO/HZgfE+B3cP/aLAOzDVD6Eeuxoea2nivDgPuB7Tnxqdvh5+lZx2q7M/Zyr25Nm5OUndW52yeccjzHmDTk7ViJwortdCuSK6C0UYCSGNRuNaMcU42txCttChdhcvS0hmAIAXovPXWaDCvaBO4pjlm8UIZSQRsRoatHZTjobEr3ltMzBlLr4WIKmZA0Ogqp1J4diu6uq8TlIJG0jmJ85opmckFJUWhcJhcY0WX7i/Phz7MRtJGmp50S4n2Uv4uyC1uMVYGW5/6iAaEHmSOfWaoT3PESBAkkDp0+Vad7KO3Dm+uFvnMHBFtz7wIGik8wf1ouRNLHKKTiU3tm8XLdoaC3bGnm3+UfKgmGwNy4YRGb0BP1rS/aNxyxhsYyJhUNzKrM7jQyNIqjYztXfuaBu7Xpb8I+lC72MxuXaqRGxvAb1m2LlxQoJygFhm2n3QdKI4TF4a2oS2He49y1LsAqqFcEhR+9AXcnck+tdYb31/MP1FB8Moxr5K37Lqz1PucWdsz2kYAFFQRmyhVJbX0k/GhDvA+FP8CN5ruSwfE6uCCQFZchLAz1WfPWoMcT7LJ4WWDD4m1jC6YggNbXNbKDxMBGg89Saf4eFyuqslzoQNWCjJJnqI09aroxPc3u+Kkq5tnOx8djLoVMfcIhfQc4q6mA9lrYTu4KvAAzTJVwdyTOvwr0II8Gb2V3hnCxbZCSB3ZKgH71u4xEeZBNCuJBTh3VRD2rpQ+hXTTl7m3pVw43gE8DrK+JO8jXXvAZAmB/lVf4hhf+Z63GssI6hoJ+n1oyXo6OwXxOxdzG8fda6LSsSJNwIpEzy1qXh8W0EsAS3lCkLpBg8goE+tEWwC37N8M4SbhvKzAtGTIpyxEEyevShlvhjFEUWwko1wEmMwzkFpO+5+ApUlT0NjvRP4ne7vDNcFwA3fDAmVCnLrrqDvWb8cxbXNWYtGUCYOmvTbU1d7nCzibYtFkVbKu9xmPhkSVUGdSY0qh44JkMBg2YDKekGfrFFO6E5VVg4VIwWENy4iCZdlT/EQKYAo52MUHG2S2ylnP9xGaPLbenkiNM4QmUFiRl0RFHJU0UA+QAq08DwChhcza5jljWRH++tVHhmN75MyrAGiqBAjqP8AOrRwnjAlLWVJUEBgddNdtudJzJ1obB7CGO4coZnXSf1PTyoJx293SzJifFHSjeIxJkA7HY0OxeCN1l8RUbEjWY5H1qOOpWyndAjBYnOsfdOmvKo3FuDrcVrDgZbg3P3WjwsPQn9asOI4KoJKpl1VcwPiI5ygEb01ewEggnY+E+Q2p3er0YcdHz1jsI1q49tt0YqeWqkjblTQFXP2ncPyYlbg2uIJ0+8mhJ6kiKpzLVKJGifFKlSFYEHtegV5XoNEAjUnh2MNq7buKYKMrj+6ZqNNeiiBq1RpHtawIurh8bb910CtHnqv1kVmta72IAx3CbuGfU25VeokSh+elZNfslGKtupIPqDFAnwOrg/Q3Tlg+JfUfqKbNO4UeNfzL+ornwVx8kWM3NB6Cm2cjYkHy0/1/nSau0wjuCVUkKCxPkNTUiPsH4f4XHhlqziGC2rputkRWEAMXKiSVPQysjQxVjwODtW7AtZTp+P7sEkKh6DSPSs74Mig2WsWrjXpOZs+VRcznKV8iI+M1crvELhtMrFGuKCWA5Rvrzy7n0NVqdRs8PsbkS3sqxbM4Fsjn1XXQdZFDmfB3G8RuIAqySCS7a6+QWB86i4ziJu6kAaAabaADT5ULuE/6/rXny6qTZdj6ZP2ElQIpYT3bI625kkkmdfiKet4RrkW1uqiJYW2WbUKfExAHUmOdQ8LjTcu2EVdQAkTOZvES0fEULxd/PYkaSt1Wg/fUBhMcyKfjm5chy4VEicd4xYFhsJZQi4Gtv3maJK5sw85kRy0iqjxXEsyoHEFQADEFhLGW/Edd/IVNwyjFIwJVbttGuBmIVWRFzMp6N060Nx+JZwMxJyhUHkqiAPhVC5PHySt/ZCFF+zF8W8TbY7DNvzlGEfGYoQBTtm5BB5gyPhyp6Eo1bh2PsXBlm4rwW7vw7xAAP4R6fGpOEulGFweGDpy8qqGHRu875Rpd1SNgkSSfhNHcHiO8ZdZGw/2oT0rGwjbRa0xLMZY6jmenOieHxCyIkxzP9Kr2bUj0ojwm7nOmoE/H1PrXnc8F0lSDZdTJ3jU/Co+NtbHZDDeZJPMelCnxjWAUQrcR5JcznVpAYEfh6GuLOMOcBiYBHPlzpixvkmeTdFa9qGBD4cXAP7NlI9GIU/qPlWXC3W09vbajB4kKwYZVII83SsctqGnyqnHtCZLZ1SpUqySntKlSrgCrqvCa9FFHGkexTFRfv2/xWww9VaP3oF7S+D9xjnjRbsXB/eMH/urr2XYzu+JWv5wyfNefyq1+2zAeCxdA2LIfQiR9RWW/kS+OX7MlincMfGv5h+org13hvfX8w/UVpluPyQdVtqN8AViraZlPhC66MdQeh0B086gWcACJB8IUM0wG1EnKOetT8LeFpnCAlcnMzqCCLkDYx+9R2fWTdwo7xeKcXu+tqGzbpEWw1zMpCqDyJBHnFDeI4oq/doWAtA52IIZmY+MH1JI186N3fELRE5nkgjQrl1DAjlznyofiLrurFmJFwZWbSWyvmkjn4iTNaU/TIHB3ocVGsoS0S1sXFA5FvdB9P6U/h7ouIGETs0dY1oXexCMhQk+6AuuojX9q87JXdLqzIzAj4g7+elIzRTVjcEmppMexoI1FQ8NxV7QhcpUOLpRxKMyqVXMOkE6etTuItpQdhRxOkX5KnGmV9F3/wBc/pXOLHhHqP3qSVio+KPh+Iq6PJ8zNVZEFdJXMV7TxBYez/FvDct3BnTuyFWSpHjzkKRtry51aOy17vGU5VRd4BJG5jfWYB+VZwjlSCNxWkdj7pCs0DKcoj+aDsT0/cUrNL4FOBXIMcTxITvDO22/Sq5geM3EnI7Cd9fOal9pLvv+ZP0FVbD4oddenOl9LH42O6h1ouz8buXPfgdSBE+tScK5nU9QfnoardvGSo1HKdetT04uqaMSWJCCOZjnVnaqI3sl9ucRkwJX/qXFX4LLH6rWY2sYBNWn2hYuHtWpOim6w87hgT/dX61T1UVjgDkSqVKlSScVe15Srjj2vQa8pUQBXszicmLsMOV1PqY/etc9r6zw/NzFxD8/96xrhB/j2v8A3Ej/ABCtf9sF2MAg63EHyE1l8oly/wDRGK0/gCO9tyARnWQdj4hoTTFSeGW8160OtxBPqwE0XwW4/NfaLnYREtFySBmVVXqCxLCeUD51FOKtgsw5HKimZg5tT6aU/hsRAaQGCh4BEqSVKKR85moXFLQ7xsihApVcok65ddT1IJqRKz6h60T8PirZO9zKFKgTqojlHQk/Wo/EEKhkk+FQzabudQq9BlqRhuGL362hcgG2HUsI/ilM2QAdWlZNR+1GIEqmilNG5y3Mz0/pR7diG74AGMxJbeJJmR8qm9lHhn8yB8p/rQTGXxJAM+dE+AgiDz3o5F8RfTRcs1/osHEE0oKRRvE6pNBLvOlY+D0pPkC3dzTGKXw/EVKI1NNY1fB6kfvVsOUfOzXLB5FIV1FKKoZMdWUlgOpA+taj2VX/AMOQRqLmh8mVjp11H0FZrwtZvWwfxCtjwOGVcHaymS3jb49PQaeoNTdQ6iV9MvkU7tFiIDZ9szEkDkYGnzqqC2PfDArMADcjzWd6sva9fC46KSf8SmqKX10rWDUTupfyLJhOE3bl0AKVAGZidFUGNWJ0G9TeJcQs2nFzOLjBmdUXXXZc7bKOcDWq1isUwQJJ1Aa5JJJn3VJ6BdY6knlUAmn9xLY/i8Y9x2dyWZjJJ602k1xNOo9ZATKVKlShIqVI05ZsM5CqCzHQACST5AVxw3XtGj2JxwXN9lvx+Q/pQd7ZBIIII0IOhB864CaYY7G4I3cdYUf9RWPkF1P6VofttxMWsPb5lmY/3R/nUf2K9m5NzFMNBNu39CSP0+Bod7asVmxlu3yS19WY/sKxdyonfyyIzupXC3i/aPS4h+TiotO4T+0T8y/qK2+CvH5r7RoWNRQVu2ycrgFtIKv0HVacSwgv2biQMyq7F9U7yWXXoNR8qD8PuqrfxCYCGNyMwU5R5a0f4cPC+HCrN1EuISdSFGfIp2Elj8RUUUfUzuK0O4bgBS4M7Kz2HGa0sSyMVIZG2ggn0oPxPgfdX7zXEV7Rt3bliSfFvkBI1lYJ88tW2wQ6G8Yzd0veA7+AidCelLiHE7d2wFZMwCuqwNVBEHLGvP8A7qp7UkQ3JvRmGKwQv4mGGUdzaKi2AozFLYWRz1Op571Zn4dnvsbdpVDTlRNgFBXblOUn41IvcPsfaBcw5IBS0ndt7yuAFgE+hOtTcSq2b1zu2MIDDHeWXX6n60rJtUPwPs+2A8avhHSgN/yqy8Qw5dFCSznNKKJYKozFvMb/ACqu2bas4DMVU7sNSOY0peNDsk1TBkUzjx4B6/1ot/wq4bptFQrKoJ6AQCSfmPnQviNghBMcj6Tm0PQ6VZFbR4k3pg0GkaQryapJiTwsfxrf5h9CK2M3/BbSAALazAgTAnT5/Osq7J4YPjLQb3Q0t6CK1u/Y8bDkDHwqXqPSLum0myh+0BMpJ/lXT1j+tUJFlgOp/er97SnGc9GIj0Ggn5VRLB8U+R/Q0yK0ifM7Y3fuZmJ6ma4mvCKQo2IPRT1paYBpxWooIQrtimQRmzyZ2y5YERzmZpukKWJPZrTvZRh7dnD4rHOoZrIyp5eHMY6TIrMa032MYhbn2rCPql1A0ctJVhPIwfpQYrL4ka/7bcafdWyo/KSfQ61H4reHFrDX0RUxtkTeRdBet8nX+YGJqF2v9nd3A2zcZgyd4UWN8pnKT1JA2G3OrT7KuwrhhirwKiPAu0gjc+VchMnFR7lyaN2Z4auEwVq2YAt2wWPKYliT8Tr5ViXtM7S2MbiRcsKwCqUZjHjhjBA6Vcfa725CocFYbxH+3I+6v4NOZ5+VY+TWYxp2axR/keTTuC/tE/Mv6imafwLRcQ9HX/7Ctvgsxea+0WCTruZIAjf4dT5VesHwuLdlDc/j2wTt4VLNmyKwHi0bxAyZmqdg7bOwyEAqwuZj90BhLecaH0Bq9Ye4zLNwoz5mPeJ7ryfekaAneDU0F7Ppuok9IY4tdKJylsxdo2XVIHrmqr/bCmZlJUycpEyuhGscyoAqx9ouHslx1YEAgPAIICkblhz30qs8StFYkEZhImfEJPiHXp8KS5NyNYYJo4N7+IdTuTmIOYmB06amiScRzBQ2qqfAo3dhuXO8GP6UBQn996k2LhRgRzgrpAnqPJTO2mlNj+g5Y0EbjOiNctmLjEIsGMisTOvmPD8agC0sWSoDhRLMgIy+MmLnUjrXOOuKdHJyicoXcmNz5SaewVrKrFrgtLkYKoglyNQPQkCmxPOnI5OIJum8+VnfMrCNDm5jlGgoHx5gbZjncB89mqVcvajqNB8tz8KEcUaU+U/I0yLtk82lHQKy0jXJNdRVJEW32fcPJuNcj3YQeZmTHyFacvEbNy4bSMDeILOuzAEwMg+83XkAJ5gUP7LJhe4DYe6jLatjMoBBUsplrmbno23U1WuwXGS/EroVC5vs2W4Im2iEmdQfBETEbDeppLub/oqTUYqgL7RzF8jkGI+VU6yPFHWR8xFXb2n2Iug9WbXrOtUUE7/L4UxcIRk8jk14adxA1kbHX06j4GmDQYs6roGm67UVyOCVKlSoCj2rZ2F7Q3cIuJe28BbWcKYhrmdUTz0knToKqVXnsb2fVVW/cUu7a20+7HJj1MjauSsRnkox2WPB8H/4jilxt/MthgriyxJ/jABSAp+7oDMbEDrUj2ge0b7Ov2bCkC7EOw/8sfhH88fKhPaft4bKlEIN7YZYy2x1Mbt0HL6Vmly6WJJJJJkk7knc0Wq0T4cbm+6fHo9dyxJMknWTufMmm6U0qBcKnML76fmX9RTdSeG2C962oiWdFEmBLMAJJ23oPgZj1NfZbOD4cFswJzoVdVAMMoPjkjYZdD5GtFxHdhQbBlVC5ABEDcDzjb4UL7Mdnvs03i4LZYG4Q22WWDKRJEgCfI9al47F5wYKpmBPQDfQfPSk+MT35y/JPXAD4xxBrlwsxMsQSOX8sD0ivOKYI37eEVWksRZBYQBnbY+QJIp232cvXkDL3YBUspLAGM5Go38viKdwWHupktFMzi6pSNQWJmAfhSIRe2yn8kUl2vaK7d4M9otmK+BoOWSdGOo6e7PxFT14TbGGR2zNcZ5SD4cms78yYPwopdwpfvbj5V7pWuZG++YjKR1gUH71rgDhMyWk26aga/SnJJCcmRzWyC2HZWZrpI56jxGdtKg8QCd8crFkGik6E6A7es13xTi927czXCCYAHIAKIy/Coty8SIIG8zz9K0QykN3WjXYx9aFY4ynxH70VvWyRrQ/ilvwTpMxHwpkOSbLYIO1eGlm0rkMapJy3dk+KphsHi7jwzXMlhUzASGDEmN9OtCuyHFfs+Ms3Dca2gdRcZf+mYzA9VPMdBQcVzNZaDZpXtE4fmwq3FjKjIAQZBUwFIPQhxWXE0bHaa59ifCN4kLo6EkymWZUdQZ25RQM1g6UrO5lT5EH57/oKapxPdb4fvTVZMns04TTdOKK44IUppV7NAUKro/tFjAjDW7IRwndl51jYxzBql15NFOjE4RnVntKlSmuNipUqU0DhTUrhUd/aze73iT6ZxNRKlcKuZb9o6aXEOu2jjeufBuHkvs12zxhTI3EZRroJgSfLyrjAq1zxOnhzeEbAqBpmHz6UCt380BYWMx26xz3qy3sd3a57jS19FuFQNABmA026/OpYq+T6HIuzj2eYbDA3wllSmY5dCcuUnXQz8vOvOJcVthctoszySFXQoQj2/GTsQ2oA5U3j+KrbUspzBQsMp1zNk2I+8CYqhXuJ5b7lQQM7EA6mCeZ50ymlSEppu5Bfi3FC94uQQsr4SZgAAQT6a/GhfFLxts6DMupBGoMEg6j5Vxj+KBhIoPj+IPdYs5LMdydzAA/QCjBe2MzTilUQje4qGsqmXxhjnf8SgDKB0+9NcujALIIkA/AzQpLoZuar8405/GpaXz+LQdeYHSmnnUTEvMsx94Fdeh3qBxMeDynn6f1BqTZvLmAYc4MGN+nnTHFLpdYJnLounKW3oxWwZFSAdexXYsnSvWtEVRRKNRTT06RTT1lnDbGuK6Y1yfKlsAjXNKvaw2cIV0VrmnVbzoWc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6" name="Imagem 5" descr="download.jpg"/>
          <p:cNvPicPr>
            <a:picLocks noChangeAspect="1"/>
          </p:cNvPicPr>
          <p:nvPr/>
        </p:nvPicPr>
        <p:blipFill>
          <a:blip r:embed="rId2" cstate="print"/>
          <a:stretch>
            <a:fillRect/>
          </a:stretch>
        </p:blipFill>
        <p:spPr>
          <a:xfrm>
            <a:off x="971600" y="2666999"/>
            <a:ext cx="7272808" cy="3840425"/>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Reprodução Assexuada</a:t>
            </a:r>
            <a:endParaRPr lang="pt-BR" dirty="0"/>
          </a:p>
        </p:txBody>
      </p:sp>
      <p:sp>
        <p:nvSpPr>
          <p:cNvPr id="3" name="Espaço Reservado para Conteúdo 2"/>
          <p:cNvSpPr>
            <a:spLocks noGrp="1"/>
          </p:cNvSpPr>
          <p:nvPr>
            <p:ph idx="1"/>
          </p:nvPr>
        </p:nvSpPr>
        <p:spPr/>
        <p:txBody>
          <a:bodyPr>
            <a:normAutofit fontScale="92500" lnSpcReduction="10000"/>
          </a:bodyPr>
          <a:lstStyle/>
          <a:p>
            <a:r>
              <a:rPr lang="pt-BR" dirty="0"/>
              <a:t>A reprodução assexuada em hidras pardas ou verdes é, em geral, feita por brotamento. Brotos laterais, em várias fases de crescimento, são comumente vistos ligados à hidra-mãe e dela logo se destacam.</a:t>
            </a:r>
          </a:p>
          <a:p>
            <a:r>
              <a:rPr lang="pt-BR" dirty="0"/>
              <a:t>Esse processo de multiplicação, em que não ocorre variabilidade genética, é propício nos ambientes estáveis e em épocas favoráveis do ano, em que as hidras estão bem alimentadas.</a:t>
            </a:r>
          </a:p>
          <a:p>
            <a:endParaRPr lang="pt-B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Reprodução Sexuada</a:t>
            </a:r>
            <a:endParaRPr lang="pt-BR" dirty="0"/>
          </a:p>
        </p:txBody>
      </p:sp>
      <p:sp>
        <p:nvSpPr>
          <p:cNvPr id="3" name="Espaço Reservado para Conteúdo 2"/>
          <p:cNvSpPr>
            <a:spLocks noGrp="1"/>
          </p:cNvSpPr>
          <p:nvPr>
            <p:ph idx="1"/>
          </p:nvPr>
        </p:nvSpPr>
        <p:spPr/>
        <p:txBody>
          <a:bodyPr/>
          <a:lstStyle/>
          <a:p>
            <a:r>
              <a:rPr lang="pt-BR" dirty="0"/>
              <a:t>A hidra é hermafrodita. Alguns testículos e apenas um ovário são formados, principalmente em épocas desfavoráveis do ano, a partir de células indiferenciadas existentes no corpo.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reprodObelia.gif"/>
          <p:cNvPicPr>
            <a:picLocks noGrp="1" noChangeAspect="1"/>
          </p:cNvPicPr>
          <p:nvPr>
            <p:ph idx="1"/>
          </p:nvPr>
        </p:nvPicPr>
        <p:blipFill>
          <a:blip r:embed="rId2" cstate="print"/>
          <a:stretch>
            <a:fillRect/>
          </a:stretch>
        </p:blipFill>
        <p:spPr>
          <a:xfrm>
            <a:off x="700511" y="908720"/>
            <a:ext cx="7712082" cy="525658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 único óvulo produzido é retirado do ovário. Os espermatozóides são liberados na água e vão a procura do óvulo. A fecundação ocorre no corpo da hidra.</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Classificação dos cnidários</a:t>
            </a:r>
            <a:br>
              <a:rPr lang="pt-BR" b="1" dirty="0" smtClean="0"/>
            </a:br>
            <a:endParaRPr lang="pt-BR" dirty="0"/>
          </a:p>
        </p:txBody>
      </p:sp>
      <p:sp>
        <p:nvSpPr>
          <p:cNvPr id="3" name="Espaço Reservado para Conteúdo 2"/>
          <p:cNvSpPr>
            <a:spLocks noGrp="1"/>
          </p:cNvSpPr>
          <p:nvPr>
            <p:ph idx="1"/>
          </p:nvPr>
        </p:nvSpPr>
        <p:spPr/>
        <p:txBody>
          <a:bodyPr/>
          <a:lstStyle/>
          <a:p>
            <a:r>
              <a:rPr lang="pt-BR" dirty="0" smtClean="0"/>
              <a:t>As </a:t>
            </a:r>
            <a:r>
              <a:rPr lang="pt-BR" dirty="0"/>
              <a:t>principais classes dos cnidários são:</a:t>
            </a:r>
          </a:p>
          <a:p>
            <a:r>
              <a:rPr lang="pt-BR" b="1" dirty="0" err="1"/>
              <a:t>Hydrozoa</a:t>
            </a:r>
            <a:r>
              <a:rPr lang="pt-BR" dirty="0"/>
              <a:t> - hidras e caravelas;</a:t>
            </a:r>
          </a:p>
          <a:p>
            <a:r>
              <a:rPr lang="pt-BR" b="1" dirty="0" err="1"/>
              <a:t>Scyphozoa</a:t>
            </a:r>
            <a:r>
              <a:rPr lang="pt-BR" b="1" dirty="0"/>
              <a:t> </a:t>
            </a:r>
            <a:r>
              <a:rPr lang="pt-BR" dirty="0"/>
              <a:t>- águas -vivas</a:t>
            </a:r>
          </a:p>
          <a:p>
            <a:r>
              <a:rPr lang="pt-BR" b="1" dirty="0" err="1"/>
              <a:t>Anthozoa</a:t>
            </a:r>
            <a:r>
              <a:rPr lang="pt-BR" dirty="0"/>
              <a:t> - anêmonas e corais;</a:t>
            </a:r>
          </a:p>
          <a:p>
            <a:endParaRPr lang="pt-B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Classe </a:t>
            </a:r>
            <a:r>
              <a:rPr lang="pt-BR" b="1" dirty="0" err="1"/>
              <a:t>Scyphozoa</a:t>
            </a:r>
            <a:endParaRPr lang="pt-BR" dirty="0"/>
          </a:p>
        </p:txBody>
      </p:sp>
      <p:sp>
        <p:nvSpPr>
          <p:cNvPr id="3" name="Espaço Reservado para Conteúdo 2"/>
          <p:cNvSpPr>
            <a:spLocks noGrp="1"/>
          </p:cNvSpPr>
          <p:nvPr>
            <p:ph idx="1"/>
          </p:nvPr>
        </p:nvSpPr>
        <p:spPr/>
        <p:txBody>
          <a:bodyPr/>
          <a:lstStyle/>
          <a:p>
            <a:r>
              <a:rPr lang="pt-BR" dirty="0"/>
              <a:t>Na classe dos cifozoários, as formas predominantes e sexuadas são bonitas medusas de cores variadas, as verdadeiras "águas-vivas", freqüentemente vistas em nosso litoral. Os pólipos são pequenos e correspondem a fase assexuada, pouco duradoura.</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http://t0.gstatic.com/images?q=tbn:ANd9GcTtvfhzUfijhPajr7cw_p8zBmP2yf1RzKCefQb0IE6y1XYwMR3b"/>
          <p:cNvPicPr>
            <a:picLocks noChangeAspect="1" noChangeArrowheads="1"/>
          </p:cNvPicPr>
          <p:nvPr/>
        </p:nvPicPr>
        <p:blipFill>
          <a:blip r:embed="rId2" cstate="print"/>
          <a:srcRect/>
          <a:stretch>
            <a:fillRect/>
          </a:stretch>
        </p:blipFill>
        <p:spPr bwMode="auto">
          <a:xfrm>
            <a:off x="342461" y="3573017"/>
            <a:ext cx="3941507" cy="2952328"/>
          </a:xfrm>
          <a:prstGeom prst="rect">
            <a:avLst/>
          </a:prstGeom>
          <a:noFill/>
        </p:spPr>
      </p:pic>
      <p:pic>
        <p:nvPicPr>
          <p:cNvPr id="58372" name="Picture 4" descr="http://t3.gstatic.com/images?q=tbn:ANd9GcRv3V6KYY2yiMAOSa6kYxru-a4LPwqEnJaOd9O5NH0drjfTvCp16A"/>
          <p:cNvPicPr>
            <a:picLocks noChangeAspect="1" noChangeArrowheads="1"/>
          </p:cNvPicPr>
          <p:nvPr/>
        </p:nvPicPr>
        <p:blipFill>
          <a:blip r:embed="rId3" cstate="print"/>
          <a:srcRect/>
          <a:stretch>
            <a:fillRect/>
          </a:stretch>
        </p:blipFill>
        <p:spPr bwMode="auto">
          <a:xfrm>
            <a:off x="301710" y="620688"/>
            <a:ext cx="3910250" cy="2520280"/>
          </a:xfrm>
          <a:prstGeom prst="rect">
            <a:avLst/>
          </a:prstGeom>
          <a:noFill/>
        </p:spPr>
      </p:pic>
      <p:pic>
        <p:nvPicPr>
          <p:cNvPr id="6" name="Picture 10" descr="http://cienciaemdia.folha.blog.uol.com.br/images/Aequorea2.jpg"/>
          <p:cNvPicPr>
            <a:picLocks noChangeAspect="1" noChangeArrowheads="1"/>
          </p:cNvPicPr>
          <p:nvPr/>
        </p:nvPicPr>
        <p:blipFill>
          <a:blip r:embed="rId4" cstate="print"/>
          <a:srcRect/>
          <a:stretch>
            <a:fillRect/>
          </a:stretch>
        </p:blipFill>
        <p:spPr bwMode="auto">
          <a:xfrm>
            <a:off x="4499992" y="3068960"/>
            <a:ext cx="3962400" cy="3467100"/>
          </a:xfrm>
          <a:prstGeom prst="rect">
            <a:avLst/>
          </a:prstGeom>
          <a:noFill/>
        </p:spPr>
      </p:pic>
      <p:pic>
        <p:nvPicPr>
          <p:cNvPr id="7" name="Picture 6" descr="http://t3.gstatic.com/images?q=tbn:ANd9GcQY-FrkeP9oASEQWCje2YALcXleU71tii-HmVnBUrxON8uUHDk9"/>
          <p:cNvPicPr>
            <a:picLocks noChangeAspect="1" noChangeArrowheads="1"/>
          </p:cNvPicPr>
          <p:nvPr/>
        </p:nvPicPr>
        <p:blipFill>
          <a:blip r:embed="rId5" cstate="print"/>
          <a:srcRect/>
          <a:stretch>
            <a:fillRect/>
          </a:stretch>
        </p:blipFill>
        <p:spPr bwMode="auto">
          <a:xfrm>
            <a:off x="4572000" y="404663"/>
            <a:ext cx="3852426" cy="2568285"/>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images (2).jpg"/>
          <p:cNvPicPr>
            <a:picLocks noGrp="1" noChangeAspect="1"/>
          </p:cNvPicPr>
          <p:nvPr>
            <p:ph idx="1"/>
          </p:nvPr>
        </p:nvPicPr>
        <p:blipFill>
          <a:blip r:embed="rId2" cstate="print"/>
          <a:stretch>
            <a:fillRect/>
          </a:stretch>
        </p:blipFill>
        <p:spPr>
          <a:xfrm>
            <a:off x="395536" y="476672"/>
            <a:ext cx="4106564" cy="2730761"/>
          </a:xfrm>
        </p:spPr>
      </p:pic>
      <p:pic>
        <p:nvPicPr>
          <p:cNvPr id="40962" name="Picture 2" descr="http://t0.gstatic.com/images?q=tbn:ANd9GcR2NNtEvjvgRzkaX_e10o2nviINAxv_uFnu9yXBvhKtD7ViVKzT"/>
          <p:cNvPicPr>
            <a:picLocks noChangeAspect="1" noChangeArrowheads="1"/>
          </p:cNvPicPr>
          <p:nvPr/>
        </p:nvPicPr>
        <p:blipFill>
          <a:blip r:embed="rId3" cstate="print"/>
          <a:srcRect/>
          <a:stretch>
            <a:fillRect/>
          </a:stretch>
        </p:blipFill>
        <p:spPr bwMode="auto">
          <a:xfrm>
            <a:off x="3059832" y="3429000"/>
            <a:ext cx="2376264" cy="3172435"/>
          </a:xfrm>
          <a:prstGeom prst="rect">
            <a:avLst/>
          </a:prstGeom>
          <a:noFill/>
        </p:spPr>
      </p:pic>
      <p:pic>
        <p:nvPicPr>
          <p:cNvPr id="40964" name="Picture 4" descr="http://t0.gstatic.com/images?q=tbn:ANd9GcTOmIL3C-kQDY2c6kYgiKnMvFdmSyvcdpOW_S1NrMHILgwUbekGbg"/>
          <p:cNvPicPr>
            <a:picLocks noChangeAspect="1" noChangeArrowheads="1"/>
          </p:cNvPicPr>
          <p:nvPr/>
        </p:nvPicPr>
        <p:blipFill>
          <a:blip r:embed="rId4" cstate="print"/>
          <a:srcRect/>
          <a:stretch>
            <a:fillRect/>
          </a:stretch>
        </p:blipFill>
        <p:spPr bwMode="auto">
          <a:xfrm>
            <a:off x="5564337" y="3573016"/>
            <a:ext cx="3328143" cy="2492896"/>
          </a:xfrm>
          <a:prstGeom prst="rect">
            <a:avLst/>
          </a:prstGeom>
          <a:noFill/>
        </p:spPr>
      </p:pic>
      <p:pic>
        <p:nvPicPr>
          <p:cNvPr id="40968" name="Picture 8" descr="http://t0.gstatic.com/images?q=tbn:ANd9GcQTFoP8dsx3WNGlK8k49o75jys_Oda0YgvPCxrSkcPw2JolTYDv"/>
          <p:cNvPicPr>
            <a:picLocks noChangeAspect="1" noChangeArrowheads="1"/>
          </p:cNvPicPr>
          <p:nvPr/>
        </p:nvPicPr>
        <p:blipFill>
          <a:blip r:embed="rId5" cstate="print"/>
          <a:srcRect/>
          <a:stretch>
            <a:fillRect/>
          </a:stretch>
        </p:blipFill>
        <p:spPr bwMode="auto">
          <a:xfrm>
            <a:off x="4716016" y="476672"/>
            <a:ext cx="4032448" cy="2016224"/>
          </a:xfrm>
          <a:prstGeom prst="rect">
            <a:avLst/>
          </a:prstGeom>
          <a:noFill/>
        </p:spPr>
      </p:pic>
      <p:pic>
        <p:nvPicPr>
          <p:cNvPr id="40972" name="Picture 12" descr="http://t3.gstatic.com/images?q=tbn:ANd9GcSu48rJ76IWLtDEkjNpQNWgFMMX8boiECaA3ZJZgtzMX74t85TJ"/>
          <p:cNvPicPr>
            <a:picLocks noChangeAspect="1" noChangeArrowheads="1"/>
          </p:cNvPicPr>
          <p:nvPr/>
        </p:nvPicPr>
        <p:blipFill>
          <a:blip r:embed="rId6" cstate="print"/>
          <a:srcRect/>
          <a:stretch>
            <a:fillRect/>
          </a:stretch>
        </p:blipFill>
        <p:spPr bwMode="auto">
          <a:xfrm>
            <a:off x="539552" y="3323730"/>
            <a:ext cx="2304256" cy="3076301"/>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92500" lnSpcReduction="20000"/>
          </a:bodyPr>
          <a:lstStyle/>
          <a:p>
            <a:r>
              <a:rPr lang="pt-BR" dirty="0"/>
              <a:t>As medusas têm formato de guarda-chuva e são diferentes das do grupo dos hidrozoários. Podem alcançar de 2 a 40 cm de diâmetro. A gigante do grupo é uma medusa do Atlântico Norte, que chega a 2 metros de diâmetro</a:t>
            </a:r>
            <a:r>
              <a:rPr lang="pt-BR" dirty="0" smtClean="0"/>
              <a:t>.</a:t>
            </a:r>
          </a:p>
          <a:p>
            <a:endParaRPr lang="pt-BR" dirty="0" smtClean="0"/>
          </a:p>
          <a:p>
            <a:r>
              <a:rPr lang="pt-BR" dirty="0" smtClean="0">
                <a:hlinkClick r:id="rId2"/>
              </a:rPr>
              <a:t>http://www.youtube.com/watch?NR=1&amp;v=O0q5K4F3r-8</a:t>
            </a:r>
            <a:endParaRPr lang="pt-BR" dirty="0" smtClean="0"/>
          </a:p>
          <a:p>
            <a:r>
              <a:rPr lang="pt-BR" dirty="0" smtClean="0"/>
              <a:t>http://www.youtube.com/watch?v=a58xAckEvro&amp;NR=1&amp;</a:t>
            </a:r>
            <a:r>
              <a:rPr lang="pt-BR" dirty="0" err="1" smtClean="0"/>
              <a:t>feature</a:t>
            </a:r>
            <a:r>
              <a:rPr lang="pt-BR" dirty="0" smtClean="0"/>
              <a:t>=</a:t>
            </a:r>
            <a:r>
              <a:rPr lang="pt-BR" dirty="0" err="1" smtClean="0"/>
              <a:t>fvwp</a:t>
            </a:r>
            <a:endParaRPr lang="pt-B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Classe </a:t>
            </a:r>
            <a:r>
              <a:rPr lang="pt-BR" b="1" dirty="0" err="1"/>
              <a:t>Anthozoa</a:t>
            </a:r>
            <a:endParaRPr lang="pt-BR" dirty="0"/>
          </a:p>
        </p:txBody>
      </p:sp>
      <p:sp>
        <p:nvSpPr>
          <p:cNvPr id="3" name="Espaço Reservado para Conteúdo 2"/>
          <p:cNvSpPr>
            <a:spLocks noGrp="1"/>
          </p:cNvSpPr>
          <p:nvPr>
            <p:ph idx="1"/>
          </p:nvPr>
        </p:nvSpPr>
        <p:spPr/>
        <p:txBody>
          <a:bodyPr/>
          <a:lstStyle/>
          <a:p>
            <a:r>
              <a:rPr lang="pt-BR" dirty="0"/>
              <a:t>Anêmonas e corais são os representantes mais conhecidos dessa classe. As anêmonas são facilmente vistas no nosso litoral, principalmente na maré baixa, sobre rochas emersas ou enterradas na areia por ente as rochas</a:t>
            </a:r>
            <a:r>
              <a:rPr lang="pt-BR" dirty="0" smtClean="0"/>
              <a:t>.</a:t>
            </a:r>
          </a:p>
          <a:p>
            <a:endParaRPr lang="pt-BR" dirty="0" smtClean="0"/>
          </a:p>
          <a:p>
            <a:r>
              <a:rPr lang="pt-BR" dirty="0" smtClean="0">
                <a:hlinkClick r:id="rId2"/>
              </a:rPr>
              <a:t>http://www.youtube.com/watch?v=</a:t>
            </a:r>
            <a:r>
              <a:rPr lang="pt-BR" dirty="0" err="1" smtClean="0">
                <a:hlinkClick r:id="rId2"/>
              </a:rPr>
              <a:t>oszYduAY-RQ</a:t>
            </a:r>
            <a:endParaRPr lang="pt-B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908720"/>
            <a:ext cx="8229600" cy="5263797"/>
          </a:xfrm>
        </p:spPr>
        <p:txBody>
          <a:bodyPr>
            <a:normAutofit fontScale="92500"/>
          </a:bodyPr>
          <a:lstStyle/>
          <a:p>
            <a:pPr algn="ctr">
              <a:buNone/>
            </a:pPr>
            <a:r>
              <a:rPr lang="pt-BR" dirty="0" smtClean="0"/>
              <a:t>	Os </a:t>
            </a:r>
            <a:r>
              <a:rPr lang="pt-BR" dirty="0"/>
              <a:t>cnidários são os</a:t>
            </a:r>
            <a:r>
              <a:rPr lang="pt-BR" b="1" dirty="0"/>
              <a:t> primeiros animais a apresentarem uma cavidade digestiva no corpo</a:t>
            </a:r>
            <a:r>
              <a:rPr lang="pt-BR" dirty="0"/>
              <a:t>, fato que gerou o nome celenterado, destacando a importância evolutiva dessa estrutura, que foi mantida nos demais animais. A presença de uma cavidade digestiva permitiu aos animais ingerirem porções maiores de alimento, pois nela o alimento pode ser digerido e reduzido a pedaços menores, antes de ser absorvido pelas células.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A forma de muitos corais é variada. Alguns possuem formato de pequenas árvores, outros lembram grandes penas coloridas e outros, ainda, possuem formato escultural, como é o caso do famoso coral "cérebro", cujo aspecto lembra os sulcos e circunvoluções existentes no cérebro humano.</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images (5).jpg"/>
          <p:cNvPicPr>
            <a:picLocks noChangeAspect="1"/>
          </p:cNvPicPr>
          <p:nvPr/>
        </p:nvPicPr>
        <p:blipFill>
          <a:blip r:embed="rId2" cstate="print"/>
          <a:stretch>
            <a:fillRect/>
          </a:stretch>
        </p:blipFill>
        <p:spPr>
          <a:xfrm>
            <a:off x="683568" y="764704"/>
            <a:ext cx="3788346" cy="2520280"/>
          </a:xfrm>
          <a:prstGeom prst="rect">
            <a:avLst/>
          </a:prstGeom>
        </p:spPr>
      </p:pic>
      <p:pic>
        <p:nvPicPr>
          <p:cNvPr id="5" name="Imagem 4" descr="images (3).jpg"/>
          <p:cNvPicPr>
            <a:picLocks noChangeAspect="1"/>
          </p:cNvPicPr>
          <p:nvPr/>
        </p:nvPicPr>
        <p:blipFill>
          <a:blip r:embed="rId3" cstate="print"/>
          <a:stretch>
            <a:fillRect/>
          </a:stretch>
        </p:blipFill>
        <p:spPr>
          <a:xfrm>
            <a:off x="4932040" y="404664"/>
            <a:ext cx="3653107" cy="2736304"/>
          </a:xfrm>
          <a:prstGeom prst="rect">
            <a:avLst/>
          </a:prstGeom>
        </p:spPr>
      </p:pic>
      <p:pic>
        <p:nvPicPr>
          <p:cNvPr id="59394" name="Picture 2" descr="http://t2.gstatic.com/images?q=tbn:ANd9GcSEnJCIaAcUws7d-BqzxFJ0VyvgHKPvPgvf7k5hEneXIefKanMesA"/>
          <p:cNvPicPr>
            <a:picLocks noChangeAspect="1" noChangeArrowheads="1"/>
          </p:cNvPicPr>
          <p:nvPr/>
        </p:nvPicPr>
        <p:blipFill>
          <a:blip r:embed="rId4" cstate="print"/>
          <a:srcRect/>
          <a:stretch>
            <a:fillRect/>
          </a:stretch>
        </p:blipFill>
        <p:spPr bwMode="auto">
          <a:xfrm>
            <a:off x="611560" y="3566347"/>
            <a:ext cx="3384376" cy="2904923"/>
          </a:xfrm>
          <a:prstGeom prst="rect">
            <a:avLst/>
          </a:prstGeom>
          <a:noFill/>
        </p:spPr>
      </p:pic>
      <p:pic>
        <p:nvPicPr>
          <p:cNvPr id="59396" name="Picture 4" descr="http://t2.gstatic.com/images?q=tbn:ANd9GcQBbCvUx7XAb83g3NJBT0bUrq-RbwYNd5REFVGBron-nCjkwwmT"/>
          <p:cNvPicPr>
            <a:picLocks noChangeAspect="1" noChangeArrowheads="1"/>
          </p:cNvPicPr>
          <p:nvPr/>
        </p:nvPicPr>
        <p:blipFill>
          <a:blip r:embed="rId5" cstate="print"/>
          <a:srcRect/>
          <a:stretch>
            <a:fillRect/>
          </a:stretch>
        </p:blipFill>
        <p:spPr bwMode="auto">
          <a:xfrm>
            <a:off x="4716016" y="3356992"/>
            <a:ext cx="3528392" cy="3184525"/>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2" descr="http://t1.gstatic.com/images?q=tbn:ANd9GcRPrXpTaF35s_zgp-2Q1FDT68GT9assihWI_y814f52YjuAn_km"/>
          <p:cNvPicPr>
            <a:picLocks noChangeAspect="1" noChangeArrowheads="1"/>
          </p:cNvPicPr>
          <p:nvPr/>
        </p:nvPicPr>
        <p:blipFill>
          <a:blip r:embed="rId2" cstate="print"/>
          <a:srcRect/>
          <a:stretch>
            <a:fillRect/>
          </a:stretch>
        </p:blipFill>
        <p:spPr bwMode="auto">
          <a:xfrm>
            <a:off x="611561" y="476672"/>
            <a:ext cx="3694956" cy="2880320"/>
          </a:xfrm>
          <a:prstGeom prst="rect">
            <a:avLst/>
          </a:prstGeom>
          <a:noFill/>
        </p:spPr>
      </p:pic>
      <p:pic>
        <p:nvPicPr>
          <p:cNvPr id="60420" name="Picture 4" descr="http://t0.gstatic.com/images?q=tbn:ANd9GcRVFLahpkn2gqprNTQqXEASMj3-EYu8dLfN5q_2pPhH6FQeR0Vu"/>
          <p:cNvPicPr>
            <a:picLocks noChangeAspect="1" noChangeArrowheads="1"/>
          </p:cNvPicPr>
          <p:nvPr/>
        </p:nvPicPr>
        <p:blipFill>
          <a:blip r:embed="rId3" cstate="print"/>
          <a:srcRect/>
          <a:stretch>
            <a:fillRect/>
          </a:stretch>
        </p:blipFill>
        <p:spPr bwMode="auto">
          <a:xfrm>
            <a:off x="4481737" y="548680"/>
            <a:ext cx="4320477" cy="2880320"/>
          </a:xfrm>
          <a:prstGeom prst="rect">
            <a:avLst/>
          </a:prstGeom>
          <a:noFill/>
        </p:spPr>
      </p:pic>
      <p:pic>
        <p:nvPicPr>
          <p:cNvPr id="60422" name="Picture 6" descr="http://t1.gstatic.com/images?q=tbn:ANd9GcS0lpkZ1kc7uyx7IOxHjtpCvhbYoGD9_pIIV30B9ifYAnykV8Hfgg"/>
          <p:cNvPicPr>
            <a:picLocks noChangeAspect="1" noChangeArrowheads="1"/>
          </p:cNvPicPr>
          <p:nvPr/>
        </p:nvPicPr>
        <p:blipFill>
          <a:blip r:embed="rId4" cstate="print"/>
          <a:srcRect/>
          <a:stretch>
            <a:fillRect/>
          </a:stretch>
        </p:blipFill>
        <p:spPr bwMode="auto">
          <a:xfrm>
            <a:off x="611559" y="3789040"/>
            <a:ext cx="4001615" cy="2667745"/>
          </a:xfrm>
          <a:prstGeom prst="rect">
            <a:avLst/>
          </a:prstGeom>
          <a:noFill/>
        </p:spPr>
      </p:pic>
      <p:pic>
        <p:nvPicPr>
          <p:cNvPr id="60424" name="Picture 8" descr="http://t1.gstatic.com/images?q=tbn:ANd9GcSigY6Q1Cn0rBd1n_Mpbg42NlrsA35z43sFrkYWynEUM8BMSZKR"/>
          <p:cNvPicPr>
            <a:picLocks noChangeAspect="1" noChangeArrowheads="1"/>
          </p:cNvPicPr>
          <p:nvPr/>
        </p:nvPicPr>
        <p:blipFill>
          <a:blip r:embed="rId5" cstate="print"/>
          <a:srcRect/>
          <a:stretch>
            <a:fillRect/>
          </a:stretch>
        </p:blipFill>
        <p:spPr bwMode="auto">
          <a:xfrm>
            <a:off x="5076056" y="3558614"/>
            <a:ext cx="3653011" cy="2836456"/>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Os antozoários freqüentemente se reproduzem por brotamento ou fragmentação. A reprodução sexuada envolve a formação e a fusão dos gametas e habitualmente existe uma larva </a:t>
            </a:r>
            <a:r>
              <a:rPr lang="pt-BR" dirty="0" err="1"/>
              <a:t>plânula</a:t>
            </a:r>
            <a:r>
              <a:rPr lang="pt-BR" dirty="0"/>
              <a:t> antecedendo a fase adulta.</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Os corais</a:t>
            </a:r>
            <a:br>
              <a:rPr lang="pt-BR" b="1" dirty="0" smtClean="0"/>
            </a:br>
            <a:endParaRPr lang="pt-BR" dirty="0"/>
          </a:p>
        </p:txBody>
      </p:sp>
      <p:sp>
        <p:nvSpPr>
          <p:cNvPr id="3" name="Espaço Reservado para Conteúdo 2"/>
          <p:cNvSpPr>
            <a:spLocks noGrp="1"/>
          </p:cNvSpPr>
          <p:nvPr>
            <p:ph idx="1"/>
          </p:nvPr>
        </p:nvSpPr>
        <p:spPr/>
        <p:txBody>
          <a:bodyPr>
            <a:normAutofit/>
          </a:bodyPr>
          <a:lstStyle/>
          <a:p>
            <a:r>
              <a:rPr lang="pt-BR" dirty="0" smtClean="0"/>
              <a:t>Ao </a:t>
            </a:r>
            <a:r>
              <a:rPr lang="pt-BR" dirty="0"/>
              <a:t>contrário das anêmonas, geralmente solitárias, os corais são coloniais na imensa maioria das espécies. São pólipos muito pequenos, bem menores que as anêmonas.</a:t>
            </a:r>
          </a:p>
          <a:p>
            <a:r>
              <a:rPr lang="pt-BR" dirty="0"/>
              <a:t>Como se reproduzem assexuadamente por brotamento e os brotos não se separam, eles vão constituindo grandes agrupamentos </a:t>
            </a:r>
            <a:r>
              <a:rPr lang="pt-BR" dirty="0" smtClean="0"/>
              <a:t>coloniais</a:t>
            </a:r>
            <a:endParaRPr lang="pt-BR" dirty="0"/>
          </a:p>
          <a:p>
            <a:endParaRPr lang="pt-B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smtClean="0"/>
              <a:t>. E, como cada pólipo constrói ao redor de si um esqueleto geralmente constituído de calcário (carbonato de cálcio), todos os esqueletos acabam se juntando, o que origina uma grande formação calcária comum à colônia.</a:t>
            </a:r>
          </a:p>
          <a:p>
            <a:endParaRPr lang="pt-BR" dirty="0" smtClean="0">
              <a:hlinkClick r:id="rId2"/>
            </a:endParaRPr>
          </a:p>
          <a:p>
            <a:r>
              <a:rPr lang="pt-BR" dirty="0" smtClean="0">
                <a:hlinkClick r:id="rId2"/>
              </a:rPr>
              <a:t>http://www.youtube.com/watch?v=zWIMsahm5no</a:t>
            </a:r>
            <a:endParaRPr lang="pt-B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descr="http://t1.gstatic.com/images?q=tbn:ANd9GcT2XyIqGACASpdd_x7nVnZAsrNbRqTttE--xQT1ldtPOg6p4bZ_"/>
          <p:cNvPicPr>
            <a:picLocks noChangeAspect="1" noChangeArrowheads="1"/>
          </p:cNvPicPr>
          <p:nvPr/>
        </p:nvPicPr>
        <p:blipFill>
          <a:blip r:embed="rId2" cstate="print"/>
          <a:srcRect/>
          <a:stretch>
            <a:fillRect/>
          </a:stretch>
        </p:blipFill>
        <p:spPr bwMode="auto">
          <a:xfrm>
            <a:off x="467543" y="692696"/>
            <a:ext cx="3816425" cy="2562855"/>
          </a:xfrm>
          <a:prstGeom prst="rect">
            <a:avLst/>
          </a:prstGeom>
          <a:noFill/>
        </p:spPr>
      </p:pic>
      <p:pic>
        <p:nvPicPr>
          <p:cNvPr id="61444" name="Picture 4" descr="http://t2.gstatic.com/images?q=tbn:ANd9GcTQbQOfugfaSo6d7zlWGkKCZ4lGUTt_iO7JJQIq7a88wADc0DUybg"/>
          <p:cNvPicPr>
            <a:picLocks noChangeAspect="1" noChangeArrowheads="1"/>
          </p:cNvPicPr>
          <p:nvPr/>
        </p:nvPicPr>
        <p:blipFill>
          <a:blip r:embed="rId3" cstate="print"/>
          <a:srcRect/>
          <a:stretch>
            <a:fillRect/>
          </a:stretch>
        </p:blipFill>
        <p:spPr bwMode="auto">
          <a:xfrm>
            <a:off x="4427984" y="764704"/>
            <a:ext cx="4111930" cy="2736304"/>
          </a:xfrm>
          <a:prstGeom prst="rect">
            <a:avLst/>
          </a:prstGeom>
          <a:noFill/>
        </p:spPr>
      </p:pic>
      <p:pic>
        <p:nvPicPr>
          <p:cNvPr id="61446" name="Picture 6" descr="http://t0.gstatic.com/images?q=tbn:ANd9GcQRSU-ispt9UV_nVnCS2qseyJbsgLE3MjBY_ahbF9Mh97l_7_w6"/>
          <p:cNvPicPr>
            <a:picLocks noChangeAspect="1" noChangeArrowheads="1"/>
          </p:cNvPicPr>
          <p:nvPr/>
        </p:nvPicPr>
        <p:blipFill>
          <a:blip r:embed="rId4" cstate="print"/>
          <a:srcRect/>
          <a:stretch>
            <a:fillRect/>
          </a:stretch>
        </p:blipFill>
        <p:spPr bwMode="auto">
          <a:xfrm>
            <a:off x="323528" y="3501008"/>
            <a:ext cx="4005124" cy="2999979"/>
          </a:xfrm>
          <a:prstGeom prst="rect">
            <a:avLst/>
          </a:prstGeom>
          <a:noFill/>
        </p:spPr>
      </p:pic>
      <p:pic>
        <p:nvPicPr>
          <p:cNvPr id="61448" name="Picture 8" descr="http://t1.gstatic.com/images?q=tbn:ANd9GcStFPausXOyKx5Fx5CXsTQsLuXP1cKEhZ06sLZC3SqnbMbUYGtv"/>
          <p:cNvPicPr>
            <a:picLocks noChangeAspect="1" noChangeArrowheads="1"/>
          </p:cNvPicPr>
          <p:nvPr/>
        </p:nvPicPr>
        <p:blipFill>
          <a:blip r:embed="rId5" cstate="print"/>
          <a:srcRect/>
          <a:stretch>
            <a:fillRect/>
          </a:stretch>
        </p:blipFill>
        <p:spPr bwMode="auto">
          <a:xfrm>
            <a:off x="4572000" y="3570344"/>
            <a:ext cx="3816424" cy="285863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No filo cnidária existem basicamente dois tipos morfológicos de indivíduos: as</a:t>
            </a:r>
            <a:r>
              <a:rPr lang="pt-BR" b="1" dirty="0"/>
              <a:t> </a:t>
            </a:r>
            <a:r>
              <a:rPr lang="pt-BR" b="1" u="sng" dirty="0"/>
              <a:t>medusas</a:t>
            </a:r>
            <a:r>
              <a:rPr lang="pt-BR" dirty="0"/>
              <a:t>, que são </a:t>
            </a:r>
            <a:r>
              <a:rPr lang="pt-BR" dirty="0" err="1"/>
              <a:t>natantes</a:t>
            </a:r>
            <a:r>
              <a:rPr lang="pt-BR" dirty="0"/>
              <a:t> e os </a:t>
            </a:r>
            <a:r>
              <a:rPr lang="pt-BR" b="1" u="sng" dirty="0"/>
              <a:t>pólipos</a:t>
            </a:r>
            <a:r>
              <a:rPr lang="pt-BR" dirty="0"/>
              <a:t>, que são sésseis. Eles podem formar colônias, como é o caso dos corais (colônias sésseis) e das caravelas (colônias flutuantes).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download (2).jpg"/>
          <p:cNvPicPr>
            <a:picLocks noChangeAspect="1"/>
          </p:cNvPicPr>
          <p:nvPr/>
        </p:nvPicPr>
        <p:blipFill>
          <a:blip r:embed="rId2" cstate="print"/>
          <a:stretch>
            <a:fillRect/>
          </a:stretch>
        </p:blipFill>
        <p:spPr>
          <a:xfrm>
            <a:off x="755576" y="1772816"/>
            <a:ext cx="3000151" cy="3114661"/>
          </a:xfrm>
          <a:prstGeom prst="rect">
            <a:avLst/>
          </a:prstGeom>
        </p:spPr>
      </p:pic>
      <p:pic>
        <p:nvPicPr>
          <p:cNvPr id="5" name="Imagem 4" descr="download (1).jpg"/>
          <p:cNvPicPr>
            <a:picLocks noChangeAspect="1"/>
          </p:cNvPicPr>
          <p:nvPr/>
        </p:nvPicPr>
        <p:blipFill>
          <a:blip r:embed="rId3" cstate="print"/>
          <a:stretch>
            <a:fillRect/>
          </a:stretch>
        </p:blipFill>
        <p:spPr>
          <a:xfrm>
            <a:off x="4788024" y="1929991"/>
            <a:ext cx="3816424" cy="2867161"/>
          </a:xfrm>
          <a:prstGeom prst="rect">
            <a:avLst/>
          </a:prstGeom>
        </p:spPr>
      </p:pic>
      <p:sp>
        <p:nvSpPr>
          <p:cNvPr id="6" name="CaixaDeTexto 5"/>
          <p:cNvSpPr txBox="1"/>
          <p:nvPr/>
        </p:nvSpPr>
        <p:spPr>
          <a:xfrm>
            <a:off x="899592" y="5373216"/>
            <a:ext cx="2664296" cy="646331"/>
          </a:xfrm>
          <a:prstGeom prst="rect">
            <a:avLst/>
          </a:prstGeom>
          <a:noFill/>
        </p:spPr>
        <p:txBody>
          <a:bodyPr wrap="square" rtlCol="0">
            <a:spAutoFit/>
          </a:bodyPr>
          <a:lstStyle/>
          <a:p>
            <a:pPr algn="ctr"/>
            <a:r>
              <a:rPr lang="pt-BR" sz="3600" dirty="0" smtClean="0">
                <a:latin typeface="Baskerville Old Face" pitchFamily="18" charset="0"/>
              </a:rPr>
              <a:t>MEDUSA</a:t>
            </a:r>
            <a:endParaRPr lang="pt-BR" sz="3600" dirty="0">
              <a:latin typeface="Baskerville Old Face" pitchFamily="18" charset="0"/>
            </a:endParaRPr>
          </a:p>
        </p:txBody>
      </p:sp>
      <p:sp>
        <p:nvSpPr>
          <p:cNvPr id="7" name="CaixaDeTexto 6"/>
          <p:cNvSpPr txBox="1"/>
          <p:nvPr/>
        </p:nvSpPr>
        <p:spPr>
          <a:xfrm>
            <a:off x="5004048" y="5426060"/>
            <a:ext cx="3240360" cy="646331"/>
          </a:xfrm>
          <a:prstGeom prst="rect">
            <a:avLst/>
          </a:prstGeom>
          <a:noFill/>
        </p:spPr>
        <p:txBody>
          <a:bodyPr wrap="square" rtlCol="0">
            <a:spAutoFit/>
          </a:bodyPr>
          <a:lstStyle/>
          <a:p>
            <a:pPr algn="ctr"/>
            <a:r>
              <a:rPr lang="pt-BR" sz="3600" dirty="0">
                <a:latin typeface="Baskerville Old Face" pitchFamily="18" charset="0"/>
              </a:rPr>
              <a:t>P</a:t>
            </a:r>
            <a:r>
              <a:rPr lang="pt-BR" sz="3600" dirty="0" smtClean="0">
                <a:latin typeface="Baskerville Old Face" pitchFamily="18" charset="0"/>
              </a:rPr>
              <a:t>ÓLIPO</a:t>
            </a:r>
            <a:endParaRPr lang="pt-BR" sz="3600" dirty="0">
              <a:latin typeface="Baskerville Old Face"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Os </a:t>
            </a:r>
            <a:r>
              <a:rPr lang="pt-BR" dirty="0" smtClean="0"/>
              <a:t>pólipos </a:t>
            </a:r>
            <a:r>
              <a:rPr lang="pt-BR" dirty="0"/>
              <a:t>e as medusas, formas aparentemente muito diferentes entre si, possuem muitas características em comum e que definem o </a:t>
            </a:r>
            <a:r>
              <a:rPr lang="pt-BR" dirty="0" smtClean="0"/>
              <a:t>filo.</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fontScale="92500" lnSpcReduction="10000"/>
          </a:bodyPr>
          <a:lstStyle/>
          <a:p>
            <a:r>
              <a:rPr lang="pt-BR" dirty="0"/>
              <a:t>Nos cnidários existe um tipo especial de célula denominada </a:t>
            </a:r>
            <a:r>
              <a:rPr lang="pt-BR" b="1" dirty="0" err="1"/>
              <a:t>cnidócito</a:t>
            </a:r>
            <a:r>
              <a:rPr lang="pt-BR" dirty="0"/>
              <a:t>, que apesar de ocorrer ao longo de toda a superfície do animal, aparece em maior quantidade nos tentáculos. Ao ser tocado o </a:t>
            </a:r>
            <a:r>
              <a:rPr lang="pt-BR" dirty="0" err="1"/>
              <a:t>cnidócito</a:t>
            </a:r>
            <a:r>
              <a:rPr lang="pt-BR" dirty="0"/>
              <a:t> lança o nematocisto, estrutura penetrante que possui um longo filamento através do qual o líquido urticante contido em seu interior é eliminado. Esse líquido pode provocar sérias queimaduras no homem.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cnidoblasto2.gif"/>
          <p:cNvPicPr>
            <a:picLocks noGrp="1" noChangeAspect="1"/>
          </p:cNvPicPr>
          <p:nvPr>
            <p:ph idx="1"/>
          </p:nvPr>
        </p:nvPicPr>
        <p:blipFill>
          <a:blip r:embed="rId2" cstate="print">
            <a:clrChange>
              <a:clrFrom>
                <a:srgbClr val="000000"/>
              </a:clrFrom>
              <a:clrTo>
                <a:srgbClr val="000000">
                  <a:alpha val="0"/>
                </a:srgbClr>
              </a:clrTo>
            </a:clrChange>
          </a:blip>
          <a:stretch>
            <a:fillRect/>
          </a:stretch>
        </p:blipFill>
        <p:spPr>
          <a:xfrm>
            <a:off x="755576" y="1656551"/>
            <a:ext cx="7632848" cy="450533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a:t>Essas células participam da defesa dos cnidários contra predadores e também da captura de presas. Valendo-se das substâncias produzidas pelos </a:t>
            </a:r>
            <a:r>
              <a:rPr lang="pt-BR" dirty="0" err="1"/>
              <a:t>cnidócitos</a:t>
            </a:r>
            <a:r>
              <a:rPr lang="pt-BR" dirty="0"/>
              <a:t>, eles conseguem paralisar imediatamente os pequenos animais capturados por seus tentáculos.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çã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undição">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undição">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247</TotalTime>
  <Words>733</Words>
  <Application>Microsoft Office PowerPoint</Application>
  <PresentationFormat>Apresentação na tela (4:3)</PresentationFormat>
  <Paragraphs>48</Paragraphs>
  <Slides>36</Slides>
  <Notes>0</Notes>
  <HiddenSlides>0</HiddenSlides>
  <MMClips>0</MMClips>
  <ScaleCrop>false</ScaleCrop>
  <HeadingPairs>
    <vt:vector size="4" baseType="variant">
      <vt:variant>
        <vt:lpstr>Tema</vt:lpstr>
      </vt:variant>
      <vt:variant>
        <vt:i4>1</vt:i4>
      </vt:variant>
      <vt:variant>
        <vt:lpstr>Títulos de slides</vt:lpstr>
      </vt:variant>
      <vt:variant>
        <vt:i4>36</vt:i4>
      </vt:variant>
    </vt:vector>
  </HeadingPairs>
  <TitlesOfParts>
    <vt:vector size="37" baseType="lpstr">
      <vt:lpstr>Fundição</vt:lpstr>
      <vt:lpstr>CELENTERADOS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Reprodução Assexuada</vt:lpstr>
      <vt:lpstr>Reprodução Sexuada</vt:lpstr>
      <vt:lpstr>Slide 22</vt:lpstr>
      <vt:lpstr>Slide 23</vt:lpstr>
      <vt:lpstr>Classificação dos cnidários </vt:lpstr>
      <vt:lpstr>Classe Scyphozoa</vt:lpstr>
      <vt:lpstr>Slide 26</vt:lpstr>
      <vt:lpstr>Slide 27</vt:lpstr>
      <vt:lpstr>Slide 28</vt:lpstr>
      <vt:lpstr>Classe Anthozoa</vt:lpstr>
      <vt:lpstr>Slide 30</vt:lpstr>
      <vt:lpstr>Slide 31</vt:lpstr>
      <vt:lpstr>Slide 32</vt:lpstr>
      <vt:lpstr>Slide 33</vt:lpstr>
      <vt:lpstr>Os corais </vt:lpstr>
      <vt:lpstr>Slide 35</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CELENTERADOS</dc:title>
  <dc:creator>Simone</dc:creator>
  <cp:lastModifiedBy>Simone</cp:lastModifiedBy>
  <cp:revision>19</cp:revision>
  <dcterms:created xsi:type="dcterms:W3CDTF">2011-11-14T12:14:43Z</dcterms:created>
  <dcterms:modified xsi:type="dcterms:W3CDTF">2012-11-26T19:56:21Z</dcterms:modified>
</cp:coreProperties>
</file>